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1"/>
  </p:sldMasterIdLst>
  <p:notesMasterIdLst>
    <p:notesMasterId r:id="rId22"/>
  </p:notesMasterIdLst>
  <p:sldIdLst>
    <p:sldId id="256" r:id="rId2"/>
    <p:sldId id="308" r:id="rId3"/>
    <p:sldId id="357" r:id="rId4"/>
    <p:sldId id="373" r:id="rId5"/>
    <p:sldId id="376" r:id="rId6"/>
    <p:sldId id="311" r:id="rId7"/>
    <p:sldId id="312" r:id="rId8"/>
    <p:sldId id="359" r:id="rId9"/>
    <p:sldId id="378" r:id="rId10"/>
    <p:sldId id="313" r:id="rId11"/>
    <p:sldId id="379" r:id="rId12"/>
    <p:sldId id="393" r:id="rId13"/>
    <p:sldId id="394" r:id="rId14"/>
    <p:sldId id="391" r:id="rId15"/>
    <p:sldId id="395" r:id="rId16"/>
    <p:sldId id="364" r:id="rId17"/>
    <p:sldId id="369" r:id="rId18"/>
    <p:sldId id="387" r:id="rId19"/>
    <p:sldId id="388" r:id="rId20"/>
    <p:sldId id="396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a%20V%20F\Downloads\PCD%20%20Interven&#231;&#227;o%20Yaniet%2012%20semanas%20revis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41666666666665E-3"/>
          <c:y val="4.8875855327468231E-3"/>
          <c:w val="0.94270833333333337"/>
          <c:h val="0.82379445971013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'[PCD  Intervenção Yaniet 12 semanas revisada.xls]Indicadores'!$C$4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'[PCD  Intervenção Yaniet 12 semanas revisada.xls]Indicadores'!$D$3:$F$3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 Intervenção Yaniet 12 semanas revisada.xls]Indicadores'!$D$4:$F$4</c:f>
              <c:numCache>
                <c:formatCode>0.0%</c:formatCode>
                <c:ptCount val="3"/>
                <c:pt idx="0">
                  <c:v>0.29584775086505188</c:v>
                </c:pt>
                <c:pt idx="1">
                  <c:v>0.59169550173010377</c:v>
                </c:pt>
                <c:pt idx="2">
                  <c:v>0.88581314878892736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F-4B44-964A-455503876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87188160"/>
        <c:axId val="1287189248"/>
      </c:barChart>
      <c:catAx>
        <c:axId val="128718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7189248"/>
        <c:crosses val="autoZero"/>
        <c:auto val="1"/>
        <c:lblAlgn val="ctr"/>
        <c:lblOffset val="100"/>
        <c:noMultiLvlLbl val="0"/>
      </c:catAx>
      <c:valAx>
        <c:axId val="128718924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2871881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0.875</c:v>
                </c:pt>
                <c:pt idx="1">
                  <c:v>0.9375</c:v>
                </c:pt>
                <c:pt idx="2">
                  <c:v>0.95804195804195802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34-43F5-A87F-C8683BC6A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18775280"/>
        <c:axId val="1618780720"/>
      </c:barChart>
      <c:catAx>
        <c:axId val="161877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8780720"/>
        <c:crosses val="autoZero"/>
        <c:auto val="1"/>
        <c:lblAlgn val="ctr"/>
        <c:lblOffset val="100"/>
        <c:noMultiLvlLbl val="0"/>
      </c:catAx>
      <c:valAx>
        <c:axId val="161878072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187752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 Intervenção Yaniet 12 semanas revisada.xls]Indicadores'!$R$4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'[PCD  Intervenção Yaniet 12 semanas revisada.xls]Indicadores'!$S$3:$U$3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 Intervenção Yaniet 12 semanas revisada.xls]Indicadores'!$S$4:$U$4</c:f>
              <c:numCache>
                <c:formatCode>0.0%</c:formatCode>
                <c:ptCount val="3"/>
                <c:pt idx="0">
                  <c:v>0.33566433566433568</c:v>
                </c:pt>
                <c:pt idx="1">
                  <c:v>0.67132867132867136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69-40CF-994D-15D377551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18766032"/>
        <c:axId val="1618767120"/>
      </c:barChart>
      <c:catAx>
        <c:axId val="161876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8767120"/>
        <c:crosses val="autoZero"/>
        <c:auto val="1"/>
        <c:lblAlgn val="ctr"/>
        <c:lblOffset val="100"/>
        <c:noMultiLvlLbl val="0"/>
      </c:catAx>
      <c:valAx>
        <c:axId val="161876712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18766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 Intervenção Yaniet 12 semanas revisada.xls]Indicadores'!$C$20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'[PCD  Intervenção Yaniet 12 semanas revisada.xls]Indicadores'!$D$19:$F$19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 Intervenção Yaniet 12 semanas revisada.xls]Indicadores'!$D$20:$F$20</c:f>
              <c:numCache>
                <c:formatCode>0.0%</c:formatCode>
                <c:ptCount val="3"/>
                <c:pt idx="0">
                  <c:v>0.89473684210526316</c:v>
                </c:pt>
                <c:pt idx="1">
                  <c:v>0.94736842105263153</c:v>
                </c:pt>
                <c:pt idx="2">
                  <c:v>0.96484375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96-43D5-9FCD-8E28A5DDD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18769840"/>
        <c:axId val="1618780176"/>
      </c:barChart>
      <c:catAx>
        <c:axId val="161876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8780176"/>
        <c:crosses val="autoZero"/>
        <c:auto val="1"/>
        <c:lblAlgn val="ctr"/>
        <c:lblOffset val="100"/>
        <c:noMultiLvlLbl val="0"/>
      </c:catAx>
      <c:valAx>
        <c:axId val="161878017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18769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'[PCD  Intervenção Yaniet 12 semanas revisada.xls]Indicadores'!$R$20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'[PCD  Intervenção Yaniet 12 semanas revisada.xls]Indicadores'!$S$19:$U$19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'[PCD  Intervenção Yaniet 12 semanas revisada.xls]Indicadores'!$S$20:$U$20</c:f>
              <c:numCache>
                <c:formatCode>0.0%</c:formatCode>
                <c:ptCount val="3"/>
                <c:pt idx="0">
                  <c:v>0.875</c:v>
                </c:pt>
                <c:pt idx="1">
                  <c:v>0.9375</c:v>
                </c:pt>
                <c:pt idx="2">
                  <c:v>0.95804195804195802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8C-4A48-918E-8C0A8813B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87185984"/>
        <c:axId val="1287188704"/>
      </c:barChart>
      <c:catAx>
        <c:axId val="12871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7188704"/>
        <c:crosses val="autoZero"/>
        <c:auto val="1"/>
        <c:lblAlgn val="ctr"/>
        <c:lblOffset val="100"/>
        <c:noMultiLvlLbl val="0"/>
      </c:catAx>
      <c:valAx>
        <c:axId val="128718870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2871859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0.70760233918128657</c:v>
                </c:pt>
                <c:pt idx="1">
                  <c:v>0.83333333333333337</c:v>
                </c:pt>
                <c:pt idx="2">
                  <c:v>0.888671875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7-4BE0-95EF-D4EFF73E6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56504720"/>
        <c:axId val="1256510160"/>
      </c:barChart>
      <c:catAx>
        <c:axId val="125650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6510160"/>
        <c:crosses val="autoZero"/>
        <c:auto val="1"/>
        <c:lblAlgn val="ctr"/>
        <c:lblOffset val="100"/>
        <c:noMultiLvlLbl val="0"/>
      </c:catAx>
      <c:valAx>
        <c:axId val="125651016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2565047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pessoas com diabetes com prescrição de medicamentos da Farmácia Popular/Hiperdia priorizada.     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0.64583333333333337</c:v>
                </c:pt>
                <c:pt idx="1">
                  <c:v>0.8125</c:v>
                </c:pt>
                <c:pt idx="2">
                  <c:v>0.87412587412587417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C-4B8B-9C46-D7648A52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18007024"/>
        <c:axId val="1118007568"/>
      </c:barChart>
      <c:catAx>
        <c:axId val="11180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007568"/>
        <c:crosses val="autoZero"/>
        <c:auto val="1"/>
        <c:lblAlgn val="ctr"/>
        <c:lblOffset val="100"/>
        <c:noMultiLvlLbl val="0"/>
      </c:catAx>
      <c:valAx>
        <c:axId val="111800756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118007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4297563504406423"/>
          <c:h val="0.80283481792011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9-4A3D-89C0-F181E60CA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18014096"/>
        <c:axId val="1118014640"/>
      </c:barChart>
      <c:catAx>
        <c:axId val="11180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014640"/>
        <c:crosses val="autoZero"/>
        <c:auto val="1"/>
        <c:lblAlgn val="ctr"/>
        <c:lblOffset val="100"/>
        <c:noMultiLvlLbl val="0"/>
      </c:catAx>
      <c:valAx>
        <c:axId val="111801464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1180140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4297563504406423"/>
          <c:h val="0.80283481792011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pessoas com hipertensão faltosos às consultas com busca ativa 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9-4A3D-89C0-F181E60CA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18770928"/>
        <c:axId val="1618772560"/>
      </c:barChart>
      <c:catAx>
        <c:axId val="161877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8772560"/>
        <c:crosses val="autoZero"/>
        <c:auto val="1"/>
        <c:lblAlgn val="ctr"/>
        <c:lblOffset val="100"/>
        <c:noMultiLvlLbl val="0"/>
      </c:catAx>
      <c:valAx>
        <c:axId val="161877256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18770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0.89473684210526316</c:v>
                </c:pt>
                <c:pt idx="1">
                  <c:v>0.94736842105263153</c:v>
                </c:pt>
                <c:pt idx="2">
                  <c:v>0.96484375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53-4F37-9053-4749C3618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118002128"/>
        <c:axId val="1118002672"/>
      </c:barChart>
      <c:catAx>
        <c:axId val="111800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002672"/>
        <c:crosses val="autoZero"/>
        <c:auto val="1"/>
        <c:lblAlgn val="ctr"/>
        <c:lblOffset val="100"/>
        <c:noMultiLvlLbl val="0"/>
      </c:catAx>
      <c:valAx>
        <c:axId val="11180026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1180021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2838D-111C-421F-87AE-5D5C98B532AD}" type="datetimeFigureOut">
              <a:rPr lang="pt-BR" smtClean="0"/>
              <a:t>02/04/2016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2F09E-54CE-4C0D-9334-A727B19CE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2F09E-54CE-4C0D-9334-A727B19CE5F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85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7943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2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7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77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4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8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00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06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5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0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8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B20EA1C-696A-4BF4-BCB6-FC01F03945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/>
          <p:cNvPicPr>
            <a:picLocks noChangeAspect="1" noChangeArrowheads="1"/>
          </p:cNvPicPr>
          <p:nvPr/>
        </p:nvPicPr>
        <p:blipFill rotWithShape="1">
          <a:blip r:embed="rId2"/>
          <a:srcRect l="6361" t="17719" r="52043" b="63577"/>
          <a:stretch/>
        </p:blipFill>
        <p:spPr bwMode="auto">
          <a:xfrm>
            <a:off x="0" y="-12938"/>
            <a:ext cx="9137125" cy="1957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743" y="4869160"/>
            <a:ext cx="91182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/>
              <a:t> </a:t>
            </a:r>
            <a:endParaRPr lang="pt-BR" sz="16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pt-BR" sz="2000" b="1" cap="all" dirty="0" err="1" smtClean="0">
                <a:latin typeface="+mj-lt"/>
                <a:ea typeface="+mj-ea"/>
                <a:cs typeface="+mj-cs"/>
              </a:rPr>
              <a:t>Yaniet</a:t>
            </a:r>
            <a:r>
              <a:rPr lang="pt-BR" sz="2000" b="1" cap="all" dirty="0" smtClean="0">
                <a:latin typeface="+mj-lt"/>
                <a:ea typeface="+mj-ea"/>
                <a:cs typeface="+mj-cs"/>
              </a:rPr>
              <a:t> GIMENEZ MONTERO</a:t>
            </a:r>
            <a:endParaRPr lang="pt-BR" sz="2000" b="1" cap="all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ORIENTADORA: </a:t>
            </a:r>
            <a:r>
              <a:rPr lang="pt-BR" sz="16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FABIANA VARGAS FERREIRA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Natal, 12 </a:t>
            </a:r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de Abril de 2016</a:t>
            </a:r>
            <a:endParaRPr lang="pt-BR" sz="2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-32245" y="2348880"/>
            <a:ext cx="9176245" cy="193969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>Melhoria </a:t>
            </a:r>
            <a:r>
              <a:rPr lang="pt-BR" sz="2700" b="1" dirty="0"/>
              <a:t>da </a:t>
            </a:r>
            <a:r>
              <a:rPr lang="pt-BR" sz="2700" b="1" dirty="0">
                <a:solidFill>
                  <a:schemeClr val="tx1"/>
                </a:solidFill>
              </a:rPr>
              <a:t>Atenção aos Usuários com Hipertensão Arterial Sistêmica e/ou Diabetes </a:t>
            </a:r>
            <a:r>
              <a:rPr lang="pt-BR" sz="2700" b="1" dirty="0"/>
              <a:t>mellitus da ESF Queimadas, João Câmara / RN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14988"/>
            <a:ext cx="8713093" cy="1054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/>
              <a:t>Objetivo </a:t>
            </a:r>
            <a:r>
              <a:rPr lang="pt-BR" sz="2800" b="1" u="sng" dirty="0"/>
              <a:t>1 </a:t>
            </a:r>
            <a:r>
              <a:rPr lang="pt-BR" sz="2800" u="sng" dirty="0"/>
              <a:t>- Ampliar a cobertura a hipertensos e/ou </a:t>
            </a:r>
            <a:r>
              <a:rPr lang="pt-BR" sz="2800" u="sng" dirty="0" smtClean="0"/>
              <a:t>diabéticos</a:t>
            </a:r>
            <a:endParaRPr lang="pt-BR" sz="2800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80111" y="1655748"/>
            <a:ext cx="36546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n-lt"/>
              </a:rPr>
              <a:t>Pré-Intervenção:19%;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Meta: </a:t>
            </a:r>
            <a:r>
              <a:rPr lang="pt-BR" sz="2000" b="1" dirty="0" smtClean="0">
                <a:latin typeface="+mn-lt"/>
              </a:rPr>
              <a:t>65</a:t>
            </a:r>
            <a:r>
              <a:rPr lang="pt-BR" sz="2000" b="1" dirty="0" smtClean="0">
                <a:latin typeface="+mn-lt"/>
              </a:rPr>
              <a:t>%;</a:t>
            </a:r>
            <a:endParaRPr lang="pt-BR" sz="2000" b="1" dirty="0" smtClean="0">
              <a:latin typeface="+mn-lt"/>
            </a:endParaRPr>
          </a:p>
          <a:p>
            <a:pPr algn="ctr"/>
            <a:endParaRPr lang="pt-BR" sz="2000" b="1" dirty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1 = </a:t>
            </a:r>
            <a:r>
              <a:rPr lang="pt-BR" sz="2000" b="1" dirty="0" smtClean="0">
                <a:latin typeface="+mn-lt"/>
              </a:rPr>
              <a:t>171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2 = </a:t>
            </a:r>
            <a:r>
              <a:rPr lang="pt-BR" sz="2000" b="1" dirty="0" smtClean="0">
                <a:latin typeface="+mn-lt"/>
              </a:rPr>
              <a:t>342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3 = </a:t>
            </a:r>
            <a:r>
              <a:rPr lang="pt-BR" sz="2000" b="1" dirty="0" smtClean="0">
                <a:latin typeface="+mn-lt"/>
              </a:rPr>
              <a:t>512</a:t>
            </a:r>
            <a:endParaRPr lang="pt-BR" sz="2000" b="1" dirty="0" smtClean="0">
              <a:latin typeface="+mn-lt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903360" y="1007676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HAS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984572" y="5733255"/>
            <a:ext cx="1008112" cy="6480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4472241"/>
            <a:ext cx="428488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+mn-lt"/>
              </a:rPr>
              <a:t>Pré</a:t>
            </a:r>
            <a:r>
              <a:rPr lang="pt-BR" sz="2000" b="1" dirty="0" smtClean="0">
                <a:latin typeface="+mn-lt"/>
              </a:rPr>
              <a:t>-Intervenção</a:t>
            </a:r>
            <a:r>
              <a:rPr lang="pt-BR" sz="2000" b="1" dirty="0" smtClean="0">
                <a:latin typeface="+mn-lt"/>
              </a:rPr>
              <a:t>: 20%;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Meta: 100%;</a:t>
            </a:r>
          </a:p>
          <a:p>
            <a:pPr algn="ctr"/>
            <a:endParaRPr lang="pt-BR" sz="2000" b="1" dirty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1 = </a:t>
            </a:r>
            <a:r>
              <a:rPr lang="pt-BR" sz="2000" b="1" dirty="0" smtClean="0">
                <a:latin typeface="+mn-lt"/>
              </a:rPr>
              <a:t>48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2 = </a:t>
            </a:r>
            <a:r>
              <a:rPr lang="pt-BR" sz="2000" b="1" dirty="0" smtClean="0">
                <a:latin typeface="+mn-lt"/>
              </a:rPr>
              <a:t>96</a:t>
            </a:r>
            <a:endParaRPr lang="pt-BR" sz="2000" b="1" dirty="0" smtClean="0">
              <a:latin typeface="+mn-lt"/>
            </a:endParaRPr>
          </a:p>
          <a:p>
            <a:pPr algn="ctr"/>
            <a:r>
              <a:rPr lang="pt-BR" sz="2000" b="1" dirty="0" smtClean="0">
                <a:latin typeface="+mn-lt"/>
              </a:rPr>
              <a:t>Mês 3 = </a:t>
            </a:r>
            <a:r>
              <a:rPr lang="pt-BR" sz="2000" b="1" dirty="0" smtClean="0">
                <a:latin typeface="+mn-lt"/>
              </a:rPr>
              <a:t>143</a:t>
            </a:r>
            <a:endParaRPr lang="pt-BR" sz="2000" b="1" dirty="0" smtClean="0">
              <a:latin typeface="+mn-lt"/>
            </a:endParaRPr>
          </a:p>
          <a:p>
            <a:pPr algn="just"/>
            <a:endParaRPr lang="pt-BR" sz="2000" b="1" dirty="0" smtClean="0">
              <a:solidFill>
                <a:srgbClr val="002060"/>
              </a:solidFill>
              <a:latin typeface="+mn-lt"/>
            </a:endParaRPr>
          </a:p>
          <a:p>
            <a:pPr algn="ctr"/>
            <a:endParaRPr lang="pt-BR" sz="2000" b="1" dirty="0" smtClean="0">
              <a:solidFill>
                <a:schemeClr val="bg1"/>
              </a:solidFill>
              <a:latin typeface="+mn-lt"/>
            </a:endParaRPr>
          </a:p>
          <a:p>
            <a:pPr algn="just"/>
            <a:endParaRPr lang="pt-BR" sz="20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pt-BR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4001017730"/>
              </p:ext>
            </p:extLst>
          </p:nvPr>
        </p:nvGraphicFramePr>
        <p:xfrm>
          <a:off x="266524" y="1282700"/>
          <a:ext cx="5436096" cy="274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938332901"/>
              </p:ext>
            </p:extLst>
          </p:nvPr>
        </p:nvGraphicFramePr>
        <p:xfrm>
          <a:off x="4255453" y="4103288"/>
          <a:ext cx="470916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8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-15201" y="173672"/>
            <a:ext cx="9144000" cy="7408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cap="none" dirty="0" err="1">
                <a:solidFill>
                  <a:schemeClr val="tx1"/>
                </a:solidFill>
              </a:rPr>
              <a:t>Objetivo</a:t>
            </a:r>
            <a:r>
              <a:rPr lang="en-US" sz="2400" u="sng" cap="none" dirty="0">
                <a:solidFill>
                  <a:schemeClr val="tx1"/>
                </a:solidFill>
              </a:rPr>
              <a:t> </a:t>
            </a:r>
            <a:r>
              <a:rPr lang="en-US" sz="2400" u="sng" cap="none" dirty="0" smtClean="0">
                <a:solidFill>
                  <a:schemeClr val="tx1"/>
                </a:solidFill>
              </a:rPr>
              <a:t>2 </a:t>
            </a:r>
            <a:r>
              <a:rPr lang="en-US" sz="2400" cap="none" dirty="0" smtClean="0">
                <a:solidFill>
                  <a:schemeClr val="tx1"/>
                </a:solidFill>
              </a:rPr>
              <a:t>– </a:t>
            </a:r>
            <a:r>
              <a:rPr lang="en-US" sz="2400" cap="none" dirty="0" err="1" smtClean="0">
                <a:solidFill>
                  <a:schemeClr val="tx1"/>
                </a:solidFill>
              </a:rPr>
              <a:t>Melhorar</a:t>
            </a:r>
            <a:r>
              <a:rPr lang="en-US" sz="2400" cap="none" dirty="0" smtClean="0">
                <a:solidFill>
                  <a:schemeClr val="tx1"/>
                </a:solidFill>
              </a:rPr>
              <a:t> a </a:t>
            </a:r>
            <a:r>
              <a:rPr lang="en-US" sz="2400" cap="none" dirty="0" err="1" smtClean="0">
                <a:solidFill>
                  <a:schemeClr val="tx1"/>
                </a:solidFill>
              </a:rPr>
              <a:t>Qualidade</a:t>
            </a:r>
            <a:r>
              <a:rPr lang="en-US" sz="2400" cap="none" dirty="0" smtClean="0">
                <a:solidFill>
                  <a:schemeClr val="tx1"/>
                </a:solidFill>
              </a:rPr>
              <a:t> do </a:t>
            </a:r>
            <a:r>
              <a:rPr lang="en-US" sz="2400" cap="none" dirty="0" err="1" smtClean="0">
                <a:solidFill>
                  <a:schemeClr val="tx1"/>
                </a:solidFill>
              </a:rPr>
              <a:t>Atendimento</a:t>
            </a:r>
            <a:r>
              <a:rPr lang="en-US" sz="2400" cap="none" dirty="0" smtClean="0">
                <a:solidFill>
                  <a:srgbClr val="002060"/>
                </a:solidFill>
              </a:rPr>
              <a:t/>
            </a:r>
            <a:br>
              <a:rPr lang="en-US" sz="2400" cap="none" dirty="0" smtClean="0">
                <a:solidFill>
                  <a:srgbClr val="002060"/>
                </a:solidFill>
              </a:rPr>
            </a:br>
            <a:endParaRPr lang="en-US" sz="2400" cap="none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782157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n-lt"/>
              </a:rPr>
              <a:t>Exame Clínico Apropriado: foi realizado para todos os usuários com DM e HAS. </a:t>
            </a:r>
            <a:endParaRPr lang="pt-BR" sz="20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5776" y="141277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n-lt"/>
              </a:rPr>
              <a:t>Exame dos pés em pessoas diabéticas: </a:t>
            </a:r>
            <a:r>
              <a:rPr lang="pt-BR" sz="2000" dirty="0" smtClean="0">
                <a:latin typeface="+mn-lt"/>
              </a:rPr>
              <a:t>100% em todos os meses. </a:t>
            </a:r>
            <a:endParaRPr lang="pt-BR" sz="20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0092" y="1910989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n-lt"/>
              </a:rPr>
              <a:t>Realização de exames complementares em dia: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085676490"/>
              </p:ext>
            </p:extLst>
          </p:nvPr>
        </p:nvGraphicFramePr>
        <p:xfrm>
          <a:off x="107504" y="2427477"/>
          <a:ext cx="4800600" cy="259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87624" y="501317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1:153</a:t>
            </a:r>
          </a:p>
          <a:p>
            <a:pPr algn="ctr"/>
            <a:r>
              <a:rPr lang="pt-BR" sz="2000" dirty="0">
                <a:latin typeface="+mn-lt"/>
              </a:rPr>
              <a:t>Mês 2: 324</a:t>
            </a:r>
          </a:p>
          <a:p>
            <a:pPr algn="ctr"/>
            <a:r>
              <a:rPr lang="pt-BR" sz="2000" dirty="0">
                <a:latin typeface="+mn-lt"/>
              </a:rPr>
              <a:t>Mês 3: 494</a:t>
            </a:r>
            <a:endParaRPr lang="pt-BR" sz="2000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72200" y="5820525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1: 42</a:t>
            </a:r>
          </a:p>
          <a:p>
            <a:pPr algn="ctr"/>
            <a:r>
              <a:rPr lang="pt-BR" sz="2000" dirty="0">
                <a:latin typeface="+mn-lt"/>
              </a:rPr>
              <a:t>Mês 2: 90</a:t>
            </a:r>
          </a:p>
          <a:p>
            <a:pPr algn="ctr"/>
            <a:r>
              <a:rPr lang="pt-BR" sz="2000" dirty="0">
                <a:latin typeface="+mn-lt"/>
              </a:rPr>
              <a:t>Mês 3: 137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243548249"/>
              </p:ext>
            </p:extLst>
          </p:nvPr>
        </p:nvGraphicFramePr>
        <p:xfrm>
          <a:off x="4868068" y="3163571"/>
          <a:ext cx="4124751" cy="258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ipse 13"/>
          <p:cNvSpPr/>
          <p:nvPr/>
        </p:nvSpPr>
        <p:spPr>
          <a:xfrm>
            <a:off x="424903" y="5172453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HAS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580112" y="5820525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DM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62805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+mn-lt"/>
              </a:rPr>
              <a:t>Prescrição </a:t>
            </a:r>
            <a:r>
              <a:rPr lang="pt-BR" sz="2000" dirty="0">
                <a:latin typeface="+mn-lt"/>
              </a:rPr>
              <a:t>de medicamentos da farmácia </a:t>
            </a:r>
            <a:r>
              <a:rPr lang="pt-BR" sz="2000" dirty="0" smtClean="0">
                <a:latin typeface="+mn-lt"/>
              </a:rPr>
              <a:t>popular: </a:t>
            </a:r>
            <a:endParaRPr lang="pt-BR" sz="2000" dirty="0">
              <a:latin typeface="+mn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116632"/>
            <a:ext cx="9144000" cy="740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en-US" sz="2400" u="sng" cap="none" dirty="0" err="1" smtClean="0">
                <a:solidFill>
                  <a:schemeClr val="tx1"/>
                </a:solidFill>
              </a:rPr>
              <a:t>Objetivo</a:t>
            </a:r>
            <a:r>
              <a:rPr lang="en-US" sz="2400" u="sng" cap="none" dirty="0" smtClean="0">
                <a:solidFill>
                  <a:schemeClr val="tx1"/>
                </a:solidFill>
              </a:rPr>
              <a:t> 2 </a:t>
            </a:r>
            <a:r>
              <a:rPr lang="en-US" sz="2400" cap="none" dirty="0" smtClean="0">
                <a:solidFill>
                  <a:schemeClr val="tx1"/>
                </a:solidFill>
              </a:rPr>
              <a:t>– </a:t>
            </a:r>
            <a:r>
              <a:rPr lang="en-US" sz="2400" cap="none" dirty="0" err="1" smtClean="0">
                <a:solidFill>
                  <a:schemeClr val="tx1"/>
                </a:solidFill>
              </a:rPr>
              <a:t>Melhorar</a:t>
            </a:r>
            <a:r>
              <a:rPr lang="en-US" sz="2400" cap="none" dirty="0" smtClean="0">
                <a:solidFill>
                  <a:schemeClr val="tx1"/>
                </a:solidFill>
              </a:rPr>
              <a:t> a </a:t>
            </a:r>
            <a:r>
              <a:rPr lang="en-US" sz="2400" cap="none" dirty="0" err="1" smtClean="0">
                <a:solidFill>
                  <a:schemeClr val="tx1"/>
                </a:solidFill>
              </a:rPr>
              <a:t>Qualidade</a:t>
            </a:r>
            <a:r>
              <a:rPr lang="en-US" sz="2400" cap="none" dirty="0" smtClean="0">
                <a:solidFill>
                  <a:schemeClr val="tx1"/>
                </a:solidFill>
              </a:rPr>
              <a:t> do </a:t>
            </a:r>
            <a:r>
              <a:rPr lang="en-US" sz="2400" cap="none" dirty="0" err="1" smtClean="0">
                <a:solidFill>
                  <a:schemeClr val="tx1"/>
                </a:solidFill>
              </a:rPr>
              <a:t>Atendimento</a:t>
            </a:r>
            <a:r>
              <a:rPr lang="en-US" sz="2400" cap="none" dirty="0" smtClean="0">
                <a:solidFill>
                  <a:srgbClr val="002060"/>
                </a:solidFill>
              </a:rPr>
              <a:t/>
            </a:r>
            <a:br>
              <a:rPr lang="en-US" sz="2400" cap="none" dirty="0" smtClean="0">
                <a:solidFill>
                  <a:srgbClr val="002060"/>
                </a:solidFill>
              </a:rPr>
            </a:br>
            <a:endParaRPr lang="en-US" sz="2400" cap="none" dirty="0">
              <a:solidFill>
                <a:srgbClr val="002060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18720023"/>
              </p:ext>
            </p:extLst>
          </p:nvPr>
        </p:nvGraphicFramePr>
        <p:xfrm>
          <a:off x="41854" y="1022951"/>
          <a:ext cx="4869180" cy="264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899592" y="3745073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HAS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80112" y="5820525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77283" y="366754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</a:t>
            </a:r>
            <a:r>
              <a:rPr lang="pt-BR" sz="2000" dirty="0" smtClean="0">
                <a:latin typeface="+mn-lt"/>
              </a:rPr>
              <a:t>1:121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2: </a:t>
            </a:r>
            <a:r>
              <a:rPr lang="pt-BR" sz="2000" dirty="0" smtClean="0">
                <a:latin typeface="+mn-lt"/>
              </a:rPr>
              <a:t>285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3: </a:t>
            </a:r>
            <a:r>
              <a:rPr lang="pt-BR" sz="2000" dirty="0" smtClean="0">
                <a:latin typeface="+mn-lt"/>
              </a:rPr>
              <a:t>455</a:t>
            </a:r>
            <a:endParaRPr lang="pt-BR" sz="2000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76256" y="5636729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</a:t>
            </a:r>
            <a:r>
              <a:rPr lang="pt-BR" sz="2000" dirty="0" smtClean="0">
                <a:latin typeface="+mn-lt"/>
              </a:rPr>
              <a:t>1: 31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2: </a:t>
            </a:r>
            <a:r>
              <a:rPr lang="pt-BR" sz="2000" dirty="0" smtClean="0">
                <a:latin typeface="+mn-lt"/>
              </a:rPr>
              <a:t>78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3: </a:t>
            </a:r>
            <a:r>
              <a:rPr lang="pt-BR" sz="2000" dirty="0" smtClean="0">
                <a:latin typeface="+mn-lt"/>
              </a:rPr>
              <a:t>125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42494536"/>
              </p:ext>
            </p:extLst>
          </p:nvPr>
        </p:nvGraphicFramePr>
        <p:xfrm>
          <a:off x="4517866" y="3005125"/>
          <a:ext cx="451863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3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+mn-lt"/>
              </a:rPr>
              <a:t>Avaliação da necessidade de atendimento </a:t>
            </a:r>
            <a:r>
              <a:rPr lang="pt-BR" sz="2000" dirty="0">
                <a:latin typeface="+mn-lt"/>
              </a:rPr>
              <a:t>odontológico: 100% para todos os usuários. </a:t>
            </a:r>
            <a:endParaRPr lang="pt-BR" sz="2000" dirty="0">
              <a:latin typeface="+mn-lt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96285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113417" y="1127083"/>
            <a:ext cx="903605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en-US" sz="2400" cap="none" dirty="0" err="1" smtClean="0">
                <a:solidFill>
                  <a:schemeClr val="tx1"/>
                </a:solidFill>
              </a:rPr>
              <a:t>Objetivo</a:t>
            </a:r>
            <a:r>
              <a:rPr lang="en-US" sz="2400" cap="none" dirty="0" smtClean="0">
                <a:solidFill>
                  <a:schemeClr val="tx1"/>
                </a:solidFill>
              </a:rPr>
              <a:t> 3 </a:t>
            </a:r>
            <a:r>
              <a:rPr lang="pt-BR" sz="2400" cap="none" dirty="0" smtClean="0">
                <a:solidFill>
                  <a:schemeClr val="tx1"/>
                </a:solidFill>
              </a:rPr>
              <a:t>- Melhorar a adesão de hipertensos e/ou diabéticos ao programa</a:t>
            </a:r>
            <a:r>
              <a:rPr lang="pt-BR" sz="2800" u="sng" dirty="0" smtClean="0">
                <a:solidFill>
                  <a:schemeClr val="tx1"/>
                </a:solidFill>
              </a:rPr>
              <a:t/>
            </a:r>
            <a:br>
              <a:rPr lang="pt-BR" sz="2800" u="sng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56927938"/>
              </p:ext>
            </p:extLst>
          </p:nvPr>
        </p:nvGraphicFramePr>
        <p:xfrm>
          <a:off x="113417" y="2112425"/>
          <a:ext cx="4899660" cy="232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70241" y="168109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n-lt"/>
              </a:rPr>
              <a:t>Buscar usuários faltosos às consultas:</a:t>
            </a:r>
            <a:endParaRPr lang="pt-BR" sz="2000" dirty="0">
              <a:latin typeface="+mn-lt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27584" y="4509120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HAS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845450" y="4509120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</a:t>
            </a:r>
            <a:r>
              <a:rPr lang="pt-BR" sz="2000" dirty="0" smtClean="0">
                <a:latin typeface="+mn-lt"/>
              </a:rPr>
              <a:t>1: 0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2: </a:t>
            </a:r>
            <a:r>
              <a:rPr lang="pt-BR" sz="2000" dirty="0" smtClean="0">
                <a:latin typeface="+mn-lt"/>
              </a:rPr>
              <a:t>15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3: </a:t>
            </a:r>
            <a:r>
              <a:rPr lang="pt-BR" sz="2000" dirty="0" smtClean="0">
                <a:latin typeface="+mn-lt"/>
              </a:rPr>
              <a:t>28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791010286"/>
              </p:ext>
            </p:extLst>
          </p:nvPr>
        </p:nvGraphicFramePr>
        <p:xfrm>
          <a:off x="4355976" y="3955112"/>
          <a:ext cx="4555225" cy="232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012160" y="2808601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</a:t>
            </a:r>
            <a:r>
              <a:rPr lang="pt-BR" sz="2000" dirty="0" smtClean="0">
                <a:latin typeface="+mn-lt"/>
              </a:rPr>
              <a:t>1: 0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2: 6</a:t>
            </a:r>
          </a:p>
          <a:p>
            <a:pPr algn="ctr"/>
            <a:r>
              <a:rPr lang="pt-BR" sz="2000" dirty="0">
                <a:latin typeface="+mn-lt"/>
              </a:rPr>
              <a:t>Mês 3: 9</a:t>
            </a:r>
            <a:endParaRPr lang="pt-BR" sz="2000" dirty="0">
              <a:latin typeface="+mn-lt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347864" y="5877272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DM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9036050" cy="15081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cap="none" dirty="0" err="1">
                <a:solidFill>
                  <a:schemeClr val="tx1"/>
                </a:solidFill>
              </a:rPr>
              <a:t>Objetivo</a:t>
            </a:r>
            <a:r>
              <a:rPr lang="en-US" sz="2400" cap="none" dirty="0">
                <a:solidFill>
                  <a:schemeClr val="tx1"/>
                </a:solidFill>
              </a:rPr>
              <a:t> 4</a:t>
            </a:r>
            <a:r>
              <a:rPr lang="en-US" sz="2400" cap="none" dirty="0" smtClean="0">
                <a:solidFill>
                  <a:schemeClr val="tx1"/>
                </a:solidFill>
              </a:rPr>
              <a:t> </a:t>
            </a:r>
            <a:r>
              <a:rPr lang="pt-BR" sz="2400" cap="none" dirty="0" smtClean="0">
                <a:solidFill>
                  <a:schemeClr val="tx1"/>
                </a:solidFill>
              </a:rPr>
              <a:t>– Melhorar o registro das informações</a:t>
            </a:r>
            <a:r>
              <a:rPr lang="pt-BR" sz="2800" u="sng" dirty="0">
                <a:solidFill>
                  <a:schemeClr val="tx1"/>
                </a:solidFill>
              </a:rPr>
              <a:t/>
            </a:r>
            <a:br>
              <a:rPr lang="pt-BR" sz="2800" u="sng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6991" y="845775"/>
            <a:ext cx="8774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latin typeface="+mn-lt"/>
              </a:rPr>
              <a:t>Manter ficha de acompanhamento para todos os usuários – 100%.</a:t>
            </a:r>
            <a:endParaRPr lang="pt-PT" sz="2000" dirty="0">
              <a:latin typeface="+mn-lt"/>
            </a:endParaRPr>
          </a:p>
          <a:p>
            <a:endParaRPr lang="pt-PT" sz="20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13007" r="3176" b="2703"/>
          <a:stretch/>
        </p:blipFill>
        <p:spPr>
          <a:xfrm>
            <a:off x="1619672" y="1844824"/>
            <a:ext cx="5544616" cy="42461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-27638" y="116632"/>
            <a:ext cx="8997632" cy="26800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pt-BR" sz="2400" dirty="0">
                <a:latin typeface="+mj-lt"/>
                <a:ea typeface="+mj-ea"/>
                <a:cs typeface="+mj-cs"/>
              </a:rPr>
              <a:t>Objetivo 5 – Mapear hipertensos e/dou diabéticos de risco para doença cardiovascular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000" dirty="0"/>
              <a:t>*Realizar estratificação do risco cardiovascular.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797552073"/>
              </p:ext>
            </p:extLst>
          </p:nvPr>
        </p:nvGraphicFramePr>
        <p:xfrm>
          <a:off x="107504" y="1268760"/>
          <a:ext cx="4800600" cy="259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841038" y="3983127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</a:t>
            </a:r>
            <a:r>
              <a:rPr lang="pt-BR" sz="2000" dirty="0" smtClean="0">
                <a:latin typeface="+mn-lt"/>
              </a:rPr>
              <a:t>1: 153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2: </a:t>
            </a:r>
            <a:r>
              <a:rPr lang="pt-BR" sz="2000" dirty="0" smtClean="0">
                <a:latin typeface="+mn-lt"/>
              </a:rPr>
              <a:t>324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3: </a:t>
            </a:r>
            <a:r>
              <a:rPr lang="pt-BR" sz="2000" dirty="0" smtClean="0">
                <a:latin typeface="+mn-lt"/>
              </a:rPr>
              <a:t>494</a:t>
            </a:r>
            <a:endParaRPr lang="pt-BR" sz="2000" dirty="0">
              <a:latin typeface="+mn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32926" y="4005064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HAS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80112" y="5836878"/>
            <a:ext cx="1008112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DM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32240" y="5653083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Mês </a:t>
            </a:r>
            <a:r>
              <a:rPr lang="pt-BR" sz="2000" dirty="0" smtClean="0">
                <a:latin typeface="+mn-lt"/>
              </a:rPr>
              <a:t>1: 42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2: </a:t>
            </a:r>
            <a:r>
              <a:rPr lang="pt-BR" sz="2000" dirty="0" smtClean="0">
                <a:latin typeface="+mn-lt"/>
              </a:rPr>
              <a:t>90</a:t>
            </a:r>
            <a:endParaRPr lang="pt-BR" sz="2000" dirty="0">
              <a:latin typeface="+mn-lt"/>
            </a:endParaRPr>
          </a:p>
          <a:p>
            <a:pPr algn="ctr"/>
            <a:r>
              <a:rPr lang="pt-BR" sz="2000" dirty="0">
                <a:latin typeface="+mn-lt"/>
              </a:rPr>
              <a:t>Mês 3: </a:t>
            </a:r>
            <a:r>
              <a:rPr lang="pt-BR" sz="2000" dirty="0" smtClean="0">
                <a:latin typeface="+mn-lt"/>
              </a:rPr>
              <a:t>137</a:t>
            </a:r>
            <a:endParaRPr lang="pt-BR" sz="2000" dirty="0">
              <a:latin typeface="+mn-lt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82668404"/>
              </p:ext>
            </p:extLst>
          </p:nvPr>
        </p:nvGraphicFramePr>
        <p:xfrm>
          <a:off x="4393342" y="3119874"/>
          <a:ext cx="4617720" cy="258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2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3518" y="116632"/>
            <a:ext cx="8790482" cy="5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latin typeface="+mj-lt"/>
                <a:ea typeface="+mj-ea"/>
                <a:cs typeface="+mj-cs"/>
              </a:rPr>
              <a:t>Objetivo 6 – </a:t>
            </a:r>
            <a:r>
              <a:rPr lang="en-US" sz="2400" dirty="0" err="1">
                <a:latin typeface="+mj-lt"/>
                <a:ea typeface="+mj-ea"/>
                <a:cs typeface="+mj-cs"/>
              </a:rPr>
              <a:t>Realizar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ações</a:t>
            </a:r>
            <a:r>
              <a:rPr lang="en-US" sz="2400" dirty="0">
                <a:latin typeface="+mj-lt"/>
                <a:ea typeface="+mj-ea"/>
                <a:cs typeface="+mj-cs"/>
              </a:rPr>
              <a:t> de </a:t>
            </a:r>
            <a:r>
              <a:rPr lang="en-US" sz="2400" dirty="0" err="1">
                <a:latin typeface="+mj-lt"/>
                <a:ea typeface="+mj-ea"/>
                <a:cs typeface="+mj-cs"/>
              </a:rPr>
              <a:t>promoção</a:t>
            </a:r>
            <a:r>
              <a:rPr lang="en-US" sz="2400" dirty="0">
                <a:latin typeface="+mj-lt"/>
                <a:ea typeface="+mj-ea"/>
                <a:cs typeface="+mj-cs"/>
              </a:rPr>
              <a:t> da </a:t>
            </a:r>
            <a:r>
              <a:rPr lang="en-US" sz="2400" dirty="0" err="1">
                <a:latin typeface="+mj-lt"/>
                <a:ea typeface="+mj-ea"/>
                <a:cs typeface="+mj-cs"/>
              </a:rPr>
              <a:t>saúde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voltada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aos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hipertensos</a:t>
            </a:r>
            <a:r>
              <a:rPr lang="en-US" sz="2400" dirty="0">
                <a:latin typeface="+mj-lt"/>
                <a:ea typeface="+mj-ea"/>
                <a:cs typeface="+mj-cs"/>
              </a:rPr>
              <a:t> e/</a:t>
            </a:r>
            <a:r>
              <a:rPr lang="en-US" sz="2400" dirty="0" err="1">
                <a:latin typeface="+mj-lt"/>
                <a:ea typeface="+mj-ea"/>
                <a:cs typeface="+mj-cs"/>
              </a:rPr>
              <a:t>ou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  <a:r>
              <a:rPr lang="en-US" sz="2400" dirty="0" err="1">
                <a:latin typeface="+mj-lt"/>
                <a:ea typeface="+mj-ea"/>
                <a:cs typeface="+mj-cs"/>
              </a:rPr>
              <a:t>diabéticos</a:t>
            </a:r>
            <a:endParaRPr lang="pt-BR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5977" y="836712"/>
            <a:ext cx="8550111" cy="9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+mn-lt"/>
              </a:rPr>
              <a:t>Orientação sobre alimentação saudável, riscos do tabagismo, atividade física e higiene bucal. </a:t>
            </a:r>
            <a:endParaRPr lang="pt-BR" sz="2000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3444145" cy="42939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84899" y="371703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n-lt"/>
              </a:rPr>
              <a:t>Todos os usuários receberam as orientações em todos os meses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0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07470" y="116632"/>
            <a:ext cx="892899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400" b="1" u="sng" dirty="0" smtClean="0">
                <a:solidFill>
                  <a:srgbClr val="002060"/>
                </a:solidFill>
              </a:rPr>
              <a:t>Atividades desenvolvidas durante a INTERVENÇÃO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 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6" name="Espaço Reservado para Conteúdo 3" descr="C:\Users\yaniet\Desktop\Nova pasta (6)\semana 12\20151210_11032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54" y="1340769"/>
            <a:ext cx="3428426" cy="2639554"/>
          </a:xfrm>
          <a:prstGeom prst="rect">
            <a:avLst/>
          </a:prstGeom>
        </p:spPr>
      </p:pic>
      <p:pic>
        <p:nvPicPr>
          <p:cNvPr id="7" name="Imagem 4" descr="C:\Users\yaniet\Desktop\Nova pasta (6)\evidencias da semana 3\IMG-20151007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2" y="4355136"/>
            <a:ext cx="3312492" cy="21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5" descr="C:\Users\yaniet\Desktop\Nova pasta (6)\Nova pasta\20151019_134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89" y="626727"/>
            <a:ext cx="2599041" cy="37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spaço Reservado para Conteúdo 3" descr="C:\Users\yaniet\Desktop\Nova pasta (6)\Nova pasta (2)\20151105_095226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6535" y="667401"/>
            <a:ext cx="2442522" cy="2490500"/>
          </a:xfrm>
          <a:prstGeom prst="rect">
            <a:avLst/>
          </a:prstGeom>
        </p:spPr>
      </p:pic>
      <p:pic>
        <p:nvPicPr>
          <p:cNvPr id="13" name="Imagem 4" descr="C:\Users\yaniet\Downloads\20140605_0904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69" y="3761916"/>
            <a:ext cx="3817193" cy="286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419100"/>
            <a:ext cx="8748713" cy="1398588"/>
          </a:xfrm>
        </p:spPr>
        <p:txBody>
          <a:bodyPr>
            <a:normAutofit/>
          </a:bodyPr>
          <a:lstStyle/>
          <a:p>
            <a:pPr algn="ctr"/>
            <a:r>
              <a:rPr lang="pt-BR" sz="2800" b="1" cap="none" dirty="0" smtClean="0">
                <a:solidFill>
                  <a:schemeClr val="tx1"/>
                </a:solidFill>
              </a:rPr>
              <a:t>DISCUSSÃO</a:t>
            </a:r>
            <a:endParaRPr lang="en-US" sz="2800" b="1" cap="none" dirty="0">
              <a:solidFill>
                <a:schemeClr val="tx1"/>
              </a:solidFill>
            </a:endParaRPr>
          </a:p>
        </p:txBody>
      </p:sp>
      <p:sp>
        <p:nvSpPr>
          <p:cNvPr id="11" name="Marcador de contenido 3"/>
          <p:cNvSpPr>
            <a:spLocks noGrp="1"/>
          </p:cNvSpPr>
          <p:nvPr>
            <p:ph sz="half" idx="4294967295"/>
          </p:nvPr>
        </p:nvSpPr>
        <p:spPr>
          <a:xfrm>
            <a:off x="208245" y="1465131"/>
            <a:ext cx="8699963" cy="27638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sz="7200" dirty="0" smtClean="0"/>
              <a:t>Reorganização da ação programática, antes focada basicamente no atendimento médico;</a:t>
            </a:r>
          </a:p>
          <a:p>
            <a:pPr>
              <a:lnSpc>
                <a:spcPct val="170000"/>
              </a:lnSpc>
            </a:pPr>
            <a:r>
              <a:rPr lang="pt-BR" sz="7200" dirty="0" smtClean="0"/>
              <a:t>Otimização das consultas;</a:t>
            </a:r>
          </a:p>
          <a:p>
            <a:pPr>
              <a:lnSpc>
                <a:spcPct val="170000"/>
              </a:lnSpc>
            </a:pPr>
            <a:r>
              <a:rPr lang="pt-BR" sz="7200" dirty="0" smtClean="0"/>
              <a:t>Valorização do trabalho em equipe;</a:t>
            </a:r>
          </a:p>
          <a:p>
            <a:pPr>
              <a:lnSpc>
                <a:spcPct val="170000"/>
              </a:lnSpc>
            </a:pPr>
            <a:r>
              <a:rPr lang="pt-BR" sz="7200" dirty="0" smtClean="0"/>
              <a:t>Atendimento de acordo com Protocolos Oficiais;</a:t>
            </a:r>
          </a:p>
          <a:p>
            <a:pPr>
              <a:lnSpc>
                <a:spcPct val="170000"/>
              </a:lnSpc>
            </a:pPr>
            <a:r>
              <a:rPr lang="pt-BR" sz="7200" dirty="0" smtClean="0"/>
              <a:t>Capacitação = qualificação;</a:t>
            </a:r>
          </a:p>
          <a:p>
            <a:pPr>
              <a:lnSpc>
                <a:spcPct val="170000"/>
              </a:lnSpc>
            </a:pPr>
            <a:r>
              <a:rPr lang="pt-BR" sz="7200" dirty="0" smtClean="0"/>
              <a:t>Acolhimento individual e coletivo;</a:t>
            </a:r>
          </a:p>
          <a:p>
            <a:pPr>
              <a:lnSpc>
                <a:spcPct val="170000"/>
              </a:lnSpc>
            </a:pPr>
            <a:r>
              <a:rPr lang="pt-BR" sz="7200" dirty="0" smtClean="0"/>
              <a:t>Usuário mais satisfeito com a qualidade de atenção e assistência;</a:t>
            </a:r>
          </a:p>
          <a:p>
            <a:pPr>
              <a:lnSpc>
                <a:spcPct val="170000"/>
              </a:lnSpc>
            </a:pPr>
            <a:r>
              <a:rPr lang="pt-BR" sz="7200" dirty="0" smtClean="0"/>
              <a:t>Recebimento de orientações e favorecendo o engajamento público. </a:t>
            </a:r>
          </a:p>
          <a:p>
            <a:endParaRPr lang="pt-BR" sz="7200" dirty="0" smtClean="0"/>
          </a:p>
          <a:p>
            <a:endParaRPr lang="en-US" dirty="0" smtClean="0"/>
          </a:p>
          <a:p>
            <a:pPr lvl="1" algn="ctr"/>
            <a:r>
              <a:rPr lang="pt-BR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632" y="668311"/>
            <a:ext cx="68407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Serviço, Equipe e Comunidade - Importância</a:t>
            </a:r>
            <a:endParaRPr lang="pt-BR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97152"/>
            <a:ext cx="217058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idx="4294967295"/>
          </p:nvPr>
        </p:nvSpPr>
        <p:spPr>
          <a:xfrm>
            <a:off x="0" y="-404813"/>
            <a:ext cx="9251950" cy="2755901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REFLEXÃO </a:t>
            </a:r>
            <a:r>
              <a:rPr lang="pt-BR" sz="2400" b="1" dirty="0">
                <a:solidFill>
                  <a:schemeClr val="tx1"/>
                </a:solidFill>
              </a:rPr>
              <a:t>CRÍTICA SOBRE O PROCESSO PESSOAL DE APRENDIZAGEM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4294967295"/>
          </p:nvPr>
        </p:nvSpPr>
        <p:spPr>
          <a:xfrm>
            <a:off x="187325" y="1628800"/>
            <a:ext cx="8877300" cy="374173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Desenvolvimento</a:t>
            </a:r>
            <a:r>
              <a:rPr lang="en-US" sz="2400" dirty="0" smtClean="0"/>
              <a:t> </a:t>
            </a:r>
            <a:r>
              <a:rPr lang="en-US" sz="2400" dirty="0" err="1" smtClean="0"/>
              <a:t>Pessoal</a:t>
            </a:r>
            <a:r>
              <a:rPr lang="en-US" sz="2400" dirty="0" smtClean="0"/>
              <a:t> e </a:t>
            </a:r>
            <a:r>
              <a:rPr lang="en-US" sz="2400" dirty="0" err="1" smtClean="0"/>
              <a:t>Profissional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Atualização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àrea</a:t>
            </a:r>
            <a:r>
              <a:rPr lang="en-US" sz="2400" dirty="0" smtClean="0"/>
              <a:t> </a:t>
            </a:r>
            <a:r>
              <a:rPr lang="en-US" sz="2400" dirty="0" err="1" smtClean="0"/>
              <a:t>clínica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Valorização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trabalho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equipe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Importância</a:t>
            </a:r>
            <a:r>
              <a:rPr lang="en-US" sz="2400" dirty="0" smtClean="0"/>
              <a:t> do </a:t>
            </a:r>
            <a:r>
              <a:rPr lang="en-US" sz="2400" dirty="0" err="1" smtClean="0"/>
              <a:t>planejamento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ação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07082"/>
            <a:ext cx="2736304" cy="30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31840" y="-99392"/>
            <a:ext cx="3971925" cy="114300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Introdução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6" descr="pressa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4351" y="5381352"/>
            <a:ext cx="1286121" cy="1476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836712"/>
            <a:ext cx="871296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pt-BR" dirty="0">
                <a:latin typeface="+mn-lt"/>
              </a:rPr>
              <a:t>As doenças crônicas não transmissíveis, Hipertensão arterial sistêmica (HAS) e Diabetes </a:t>
            </a:r>
            <a:r>
              <a:rPr lang="pt-BR" i="1" dirty="0" smtClean="0">
                <a:latin typeface="+mn-lt"/>
              </a:rPr>
              <a:t>mellitus</a:t>
            </a:r>
            <a:r>
              <a:rPr lang="pt-BR" dirty="0" smtClean="0">
                <a:latin typeface="+mn-lt"/>
              </a:rPr>
              <a:t> </a:t>
            </a:r>
            <a:r>
              <a:rPr lang="pt-BR" dirty="0">
                <a:latin typeface="+mn-lt"/>
              </a:rPr>
              <a:t>(DM), apresentam alta prevalência com repercussões clínicas, funcionais e </a:t>
            </a:r>
            <a:r>
              <a:rPr lang="pt-BR" dirty="0" smtClean="0">
                <a:latin typeface="+mn-lt"/>
              </a:rPr>
              <a:t>sociais;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+mn-lt"/>
              </a:rPr>
              <a:t>	</a:t>
            </a:r>
            <a:r>
              <a:rPr lang="pt-BR" dirty="0" smtClean="0">
                <a:latin typeface="+mn-lt"/>
              </a:rPr>
              <a:t>Segundo </a:t>
            </a:r>
            <a:r>
              <a:rPr lang="pt-BR" dirty="0" smtClean="0">
                <a:latin typeface="+mn-lt"/>
              </a:rPr>
              <a:t>o Sistema de Vigilância de Fatores de Risco e Proteção para Doenças crônicas por inquérito telefônico (VIGITEL), 29,2% dos adultos com idade ≥ 18 anos reportaram diagnóstico de HAS e 8,2% para </a:t>
            </a:r>
            <a:r>
              <a:rPr lang="pt-BR" dirty="0" smtClean="0">
                <a:latin typeface="+mn-lt"/>
              </a:rPr>
              <a:t>DM</a:t>
            </a:r>
            <a:r>
              <a:rPr lang="pt-BR" dirty="0" smtClean="0">
                <a:latin typeface="+mn-lt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+mn-lt"/>
              </a:rPr>
              <a:t>	O </a:t>
            </a:r>
            <a:r>
              <a:rPr lang="pt-BR" dirty="0">
                <a:latin typeface="+mn-lt"/>
              </a:rPr>
              <a:t>controle adequado dos sinais / sintomas deve ser uma das prioridades da Atenção Básica a partir do princípio de que o diagnóstico precoce, o adequado controle e o tratamento adequado são essenciais para diminuição dos riscos e maior qualidade de vida.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29174" y="1015832"/>
            <a:ext cx="936104" cy="3691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78048" y="2606023"/>
            <a:ext cx="936104" cy="3691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51520" y="4293096"/>
            <a:ext cx="936104" cy="36916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9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altLang="pt-BR" dirty="0" smtClean="0"/>
          </a:p>
        </p:txBody>
      </p:sp>
      <p:pic>
        <p:nvPicPr>
          <p:cNvPr id="39939" name="Picture 8" descr="Resultado de imagen para fotos do 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43561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163"/>
            <a:ext cx="47879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156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57668" y="907084"/>
            <a:ext cx="39159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000" dirty="0" smtClean="0">
                <a:latin typeface="+mn-lt"/>
                <a:cs typeface="Arial" panose="020B0604020202020204" pitchFamily="34" charset="0"/>
              </a:rPr>
              <a:t>Localiza-se a 74 km de Natal;</a:t>
            </a:r>
          </a:p>
          <a:p>
            <a:pPr algn="ctr">
              <a:lnSpc>
                <a:spcPct val="150000"/>
              </a:lnSpc>
            </a:pPr>
            <a:r>
              <a:rPr lang="es-CO" sz="2000" dirty="0" err="1" smtClean="0">
                <a:latin typeface="+mn-lt"/>
                <a:cs typeface="Arial" panose="020B0604020202020204" pitchFamily="34" charset="0"/>
              </a:rPr>
              <a:t>População</a:t>
            </a:r>
            <a:r>
              <a:rPr lang="es-CO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s-CO" sz="2000" dirty="0">
                <a:latin typeface="+mn-lt"/>
                <a:cs typeface="Arial" panose="020B0604020202020204" pitchFamily="34" charset="0"/>
              </a:rPr>
              <a:t>estimada </a:t>
            </a:r>
            <a:r>
              <a:rPr lang="es-CO" sz="2000" dirty="0" smtClean="0">
                <a:latin typeface="+mn-lt"/>
                <a:cs typeface="Arial" panose="020B0604020202020204" pitchFamily="34" charset="0"/>
              </a:rPr>
              <a:t>– </a:t>
            </a:r>
            <a:r>
              <a:rPr lang="es-CO" sz="2000" dirty="0" smtClean="0">
                <a:latin typeface="+mn-lt"/>
                <a:cs typeface="Arial" panose="020B0604020202020204" pitchFamily="34" charset="0"/>
              </a:rPr>
              <a:t>32,227  </a:t>
            </a:r>
            <a:r>
              <a:rPr lang="es-BO" sz="2000" dirty="0">
                <a:latin typeface="+mn-lt"/>
                <a:cs typeface="Arial" panose="020B0604020202020204" pitchFamily="34" charset="0"/>
              </a:rPr>
              <a:t>IBGE</a:t>
            </a:r>
            <a:r>
              <a:rPr lang="es-CO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s-CO" sz="2000" dirty="0" smtClean="0">
                <a:latin typeface="+mn-lt"/>
                <a:cs typeface="Arial" panose="020B0604020202020204" pitchFamily="34" charset="0"/>
              </a:rPr>
              <a:t>2010;</a:t>
            </a:r>
          </a:p>
          <a:p>
            <a:pPr algn="ctr" eaLnBrk="1" hangingPunct="1">
              <a:lnSpc>
                <a:spcPct val="150000"/>
              </a:lnSpc>
              <a:buClr>
                <a:schemeClr val="accent3"/>
              </a:buClr>
              <a:defRPr/>
            </a:pPr>
            <a:r>
              <a:rPr lang="pt-BR" sz="2000" dirty="0">
                <a:latin typeface="+mn-lt"/>
                <a:cs typeface="Arial" panose="020B0604020202020204" pitchFamily="34" charset="0"/>
              </a:rPr>
              <a:t>Possui 13 ESF, 02 Equipes do NASF, 01 CEO, 01 Centro de Atendimento Especializado e 01 Hospital Regional.</a:t>
            </a:r>
          </a:p>
          <a:p>
            <a:pPr algn="ctr">
              <a:lnSpc>
                <a:spcPct val="150000"/>
              </a:lnSpc>
            </a:pPr>
            <a:r>
              <a:rPr lang="es-CO" sz="2000" dirty="0" smtClean="0">
                <a:latin typeface="+mn-lt"/>
                <a:cs typeface="Arial" panose="020B0604020202020204" pitchFamily="34" charset="0"/>
              </a:rPr>
              <a:t>IDH – 0,595.</a:t>
            </a:r>
            <a:endParaRPr lang="es-BO" sz="2000" dirty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12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pt-BR" sz="1200" dirty="0" smtClean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03714" y="0"/>
            <a:ext cx="8165715" cy="907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2800" b="1" dirty="0" smtClean="0">
                <a:solidFill>
                  <a:schemeClr val="tx1"/>
                </a:solidFill>
              </a:rPr>
              <a:t>João câmara – Rio Grande do Norte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77010"/>
            <a:ext cx="4234463" cy="2710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0" y="3645024"/>
            <a:ext cx="4249314" cy="28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404664"/>
            <a:ext cx="4722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cs typeface="Arial" panose="020B0604020202020204" pitchFamily="34" charset="0"/>
              </a:rPr>
              <a:t>ESF Queimadas</a:t>
            </a:r>
            <a:endParaRPr lang="pt-BR" b="1" dirty="0" smtClean="0"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/>
              <a:t>População </a:t>
            </a:r>
            <a:r>
              <a:rPr lang="pt-BR" dirty="0"/>
              <a:t>da área de </a:t>
            </a:r>
            <a:r>
              <a:rPr lang="pt-BR" dirty="0" smtClean="0"/>
              <a:t>abrangência da equipe: </a:t>
            </a:r>
            <a:r>
              <a:rPr lang="pt-BR" dirty="0" smtClean="0"/>
              <a:t>3800</a:t>
            </a:r>
            <a:r>
              <a:rPr lang="pt-BR" dirty="0" smtClean="0"/>
              <a:t> </a:t>
            </a:r>
            <a:r>
              <a:rPr lang="pt-BR" dirty="0" smtClean="0"/>
              <a:t>habitantes</a:t>
            </a:r>
            <a:r>
              <a:rPr lang="pt-BR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pt-BR" dirty="0" smtClean="0"/>
              <a:t>6 anos de existência.</a:t>
            </a:r>
            <a:endParaRPr lang="pt-B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75" y="84334"/>
            <a:ext cx="3822478" cy="262458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995936" y="3356992"/>
            <a:ext cx="51480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dirty="0" smtClean="0"/>
              <a:t>Minha </a:t>
            </a:r>
            <a:r>
              <a:rPr lang="pt-BR" dirty="0"/>
              <a:t>equipe </a:t>
            </a:r>
            <a:r>
              <a:rPr lang="pt-BR" dirty="0" smtClean="0"/>
              <a:t>está formada atualmente  </a:t>
            </a:r>
            <a:r>
              <a:rPr lang="pt-BR" dirty="0"/>
              <a:t>por: </a:t>
            </a:r>
            <a:r>
              <a:rPr lang="pt-BR" dirty="0"/>
              <a:t>médica, </a:t>
            </a:r>
            <a:r>
              <a:rPr lang="pt-BR" dirty="0"/>
              <a:t>enfermeiro, dentista, auxiliar </a:t>
            </a:r>
            <a:r>
              <a:rPr lang="pt-BR" dirty="0"/>
              <a:t>de saúde bucal, </a:t>
            </a:r>
            <a:r>
              <a:rPr lang="pt-BR" dirty="0"/>
              <a:t>técnica de enfermagem, 05 </a:t>
            </a:r>
            <a:r>
              <a:rPr lang="pt-BR" dirty="0"/>
              <a:t>ACS e  administrador</a:t>
            </a:r>
          </a:p>
          <a:p>
            <a:pPr algn="ctr"/>
            <a:endParaRPr lang="pt-BR" dirty="0" smtClean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3473" t="23000" r="48893" b="32347"/>
          <a:stretch/>
        </p:blipFill>
        <p:spPr>
          <a:xfrm>
            <a:off x="465869" y="4005064"/>
            <a:ext cx="353006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804" y="-22181"/>
            <a:ext cx="7772400" cy="1508760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Situação da atenção à saúde </a:t>
            </a:r>
            <a:r>
              <a:rPr lang="pt-BR" sz="3200" b="1" dirty="0" smtClean="0">
                <a:solidFill>
                  <a:schemeClr val="tx1"/>
                </a:solidFill>
              </a:rPr>
              <a:t>de USUÁRIOS </a:t>
            </a:r>
            <a:r>
              <a:rPr lang="pt-BR" sz="3200" b="1" dirty="0" smtClean="0">
                <a:solidFill>
                  <a:schemeClr val="tx1"/>
                </a:solidFill>
              </a:rPr>
              <a:t>com DM e/OU </a:t>
            </a:r>
            <a:r>
              <a:rPr lang="pt-BR" sz="3200" b="1" dirty="0" smtClean="0">
                <a:solidFill>
                  <a:schemeClr val="tx1"/>
                </a:solidFill>
              </a:rPr>
              <a:t>HAS ANTES DA INTERVENÇÃO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670141"/>
            <a:ext cx="8712968" cy="2502725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Necessidade de assistir os usuários conforme protocolos oficiais do Ministério da Saúde;</a:t>
            </a:r>
          </a:p>
          <a:p>
            <a:pPr algn="just"/>
            <a:r>
              <a:rPr lang="pt-BR" sz="2400" dirty="0" smtClean="0"/>
              <a:t>Reorganizar a ação programática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Cadastramento desatualizado;</a:t>
            </a:r>
          </a:p>
          <a:p>
            <a:pPr algn="just"/>
            <a:r>
              <a:rPr lang="pt-BR" sz="2400" dirty="0" smtClean="0"/>
              <a:t>Sem controle adequado;</a:t>
            </a:r>
            <a:endParaRPr lang="pt-BR" sz="2400" dirty="0" smtClean="0"/>
          </a:p>
          <a:p>
            <a:pPr algn="just"/>
            <a:r>
              <a:rPr lang="pt-BR" sz="2400" dirty="0" smtClean="0"/>
              <a:t>Registros inexistentes e/ou mal preenchidos dificultando o monitoramento dos usuários;</a:t>
            </a:r>
          </a:p>
          <a:p>
            <a:pPr algn="just"/>
            <a:r>
              <a:rPr lang="pt-BR" sz="2400" dirty="0" smtClean="0"/>
              <a:t>Escassez de atividades de educação, prevenção e promoção de saúde;</a:t>
            </a:r>
          </a:p>
          <a:p>
            <a:pPr algn="just"/>
            <a:r>
              <a:rPr lang="pt-BR" sz="2400" dirty="0" smtClean="0"/>
              <a:t>Segundo o Caderno de Ações Programáticas, temos </a:t>
            </a:r>
            <a:r>
              <a:rPr lang="pt-BR" sz="2400" dirty="0" smtClean="0"/>
              <a:t>152</a:t>
            </a:r>
            <a:r>
              <a:rPr lang="pt-BR" sz="2400" dirty="0" smtClean="0"/>
              <a:t> </a:t>
            </a:r>
            <a:r>
              <a:rPr lang="pt-BR" sz="2400" dirty="0" smtClean="0"/>
              <a:t>usuários com HAS (cobertura de </a:t>
            </a:r>
            <a:r>
              <a:rPr lang="pt-BR" sz="2400" dirty="0" smtClean="0"/>
              <a:t>19</a:t>
            </a:r>
            <a:r>
              <a:rPr lang="pt-BR" sz="2400" dirty="0" smtClean="0"/>
              <a:t>%) </a:t>
            </a:r>
            <a:r>
              <a:rPr lang="pt-BR" sz="2400" dirty="0" smtClean="0"/>
              <a:t>e </a:t>
            </a:r>
            <a:r>
              <a:rPr lang="pt-BR" sz="2400" dirty="0" smtClean="0"/>
              <a:t>46</a:t>
            </a:r>
            <a:r>
              <a:rPr lang="pt-BR" sz="2400" dirty="0" smtClean="0"/>
              <a:t> </a:t>
            </a:r>
            <a:r>
              <a:rPr lang="pt-BR" sz="2400" dirty="0" smtClean="0"/>
              <a:t>com DM (cobertura de </a:t>
            </a:r>
            <a:r>
              <a:rPr lang="pt-BR" sz="2400" dirty="0" smtClean="0"/>
              <a:t>20</a:t>
            </a:r>
            <a:r>
              <a:rPr lang="pt-BR" sz="2400" dirty="0" smtClean="0"/>
              <a:t>%). 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6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02378"/>
            <a:ext cx="7290054" cy="149961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Objetivo Geral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5575" y="1544034"/>
            <a:ext cx="8988425" cy="53276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/>
              <a:t>	Melhorar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/>
              <a:t>a qualidade da atenção e assistência prestada aos Hipertensos e/ou Diabéticos na Estratégia de Saúde da Família na área de abrangência da ESF Queimadas, João Câmara / RN </a:t>
            </a:r>
            <a:r>
              <a:rPr lang="pt-BR" sz="3000" dirty="0" smtClean="0">
                <a:solidFill>
                  <a:schemeClr val="bg1"/>
                </a:solidFill>
              </a:rPr>
              <a:t>/ </a:t>
            </a:r>
            <a:r>
              <a:rPr lang="pt-BR" sz="3000" dirty="0" smtClean="0">
                <a:solidFill>
                  <a:schemeClr val="bg1"/>
                </a:solidFill>
              </a:rPr>
              <a:t>RS.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SEhUUExQWFRUXFx4ZFxcVGRwgHBwaHhocGBgYGB0YHyggHCAlHBwcITEhJSkrLi46GCAzODMsNygtLisBCgoKDg0OGxAQGzQkICYsLDQ3LC0sLCwsLywsLCwsLDQsNC8sLC8sLDQsLCwsLCwsLCwsLCwsLCwsNCwsLCwsLP/AABEIAMIBAwMBIgACEQEDEQH/xAAcAAABBQEBAQAAAAAAAAAAAAAAAwQFBgcCAQj/xABKEAACAQIEBAQDBQUDCgQHAQABAhEDIQAEEjEFIkFRBhNhcTKBkQcjQlKhFDOxwdFicpIVFmOCk7LT4fDxQ1NzwiRUZKKjs9IX/8QAGgEAAgMBAQAAAAAAAAAAAAAAAAMBAgQFBv/EADQRAAICAQMBBQYFAwUAAAAAAAABAgMRBBIhMQUTQVFhIjJxgZGxM6HB0fAUI/E0QkRS4f/aAAwDAQACEQMRAD8A3HBhnxXidLLUmrVmCU0Ekn6AAdSSQAOs4zrL+NuJ5tmbJZWmKQMDzbnexJNRBPdVmO53xVySGQqlPldPNmo4jhxujq06wDrdDNgGSCwYmwsQb7yMQvhrxPUqVTls5ROXzQXUF/BUXq1MyZjqAT7m4Ew/A6RYtzAkzZjYy5JA2k6yD3CqDIURKeSsouLwxw/E6QgeYlyogMPxfD9emOX4tRClvNQgKzWYGVWdREG8aTt2OI5eEZSiiUJCKqaVVqkEoq01IuZI001BPv3wj/kzInTz0+WXBFRRbTUoljpIERXdZ7uOuJKk7TzaMYV1YxqgMDbvbp647o11cSrBh3Ugi2+2GdHhlMP5qzPMReRzkliPeeltsKcO4bToavLBGtgzEkmSESmu/ZERbfl7ycADovjnzB64SqHFX8S+KRQJp0VFSsN5PKk/mjc9dNvcSMVlJRWWCTk8ItvmjB5oxjmS4xxWtmkQZgaCZb7tVUC8AGNRJIKgbdzbGn5PNFkQkanNmCEWYCSOg6R8xgjJSWUTOLh1JTzRg8weuITP8SZQNFNiS0GF1wNJMxTbuALkb4hM1xnMVAiinUpNqXUTScAcsnUxtp1ELHWDcYmTwEE5dC7CoMdg4jskjKiqzaiBBaIn5En+Jw+Q4krkZ1uJ6WIKnSGCap/EVDAR2g7/APfDdPEVIjVzgQTdGmAhqmBEnkgwPzDrbHdSrlizudJZCA0gzJPlrAi5LLoBWZKlekYSqVsqouFgCPgO2jSQABNkEH8oF4wEi1Tj1JQJ1CWZIg/EoLMD0EAG+3rj2rx2ioQkmHQVBCkwhjSWgcskgCdz7HDfysnVYtppsyswJK3DK0PBPZ2iR19reHMZRtJIX7sQk02spAJCSLqAATEgAA7CcAD+vxSmgDMTBfRt+KSP4jDDK+KKLorEOmrYMpHWAexBO0TME7AnCmafLU4R1UBZccsgE7mdtTFttzqwilLJDyyqUtLqzI6qCmmUnnHKASUiTcgdcAHeb8TUqZpgrUOttNkPLy1GBa1p8tgBvt3wrU8Q0VDE6hpsZUxq1Kmme+p1Hzw1GZyVVg8U2KyVYqN4aYJ2Ma7GDGvpOO6mZyhUhgAt5LIwBhBULSR+VAwJudEiYnABNUKodQy3DAEH0Ikb47wllXVkUp8MWtFuljt7YVwARXHeLfs4nRqAR3YzGkKUEn+zLXPQX6YZU/EwFZ6RSSHIUo0gorBGZiQAGDkjQCTbuCFl8/n6VFdVV1Qd2O/oO/sMUziX2h0EaKVIveSzQonoQBJJ94OIbSH06a278OLZZa/G/LNTWllJCwRJA8sE32Mvt6HHFTxGqGHpupJIGzTpLBo0E7BZv394pbfaS9poU/1/S++Jjh32g0Klq1Nqd5BjUPQmwIPoAcRuRos7M1UFlw+nJdwce4b5LNpVXVTZWXup69R6H0w4xYwNY4YYMGDABmf2xM9Q5TLqYD1JPqxhKcjsJb9MWXwvlQshRpp0gERQbCP495OKp9rymnmMjmCJpq0N2lWWoBHqA30xavD1VJemdLpUEqYBVlI2jaCDtikfeZon+FHHr9T3x1QiimYWA+XqpVUxeNSq6z6oWH07Yn62dpodLMASJAJ3/wCoP0xV/GpZaQoa1jMNTpUkK8yw01X1loKrTvBFtJuZ5ZXystmnNRKq1CoAmlUkL8Wk8pIU3JnrA3i1vEU/dXzEs5VyeZJFSojqyMhpFrMurS0rPNcgf6wPXB+z5JdL61HLCsKh+ElK3KQe+l5HfscO6XAaSyV1AltU62J1Tq1SSSTYC82Ed8Ir4Yo6UU6zoQIOdrgIKd73JVRczcA7gESUHVLiVBAEDqAsIt7dAACd+l/UYkMRicDpj8x92O1uTf4bDl2tiSUQO+ACL4zmjSo1HVS7KhIUAmSBYQJJv2GM0oQav3nNqY6j1Jm5Meu+NRrnFd4zwZazrUXStRTuQYOxBIBuQQD+k4RdXuGU2qD5I85JV52gSNIXvBJWPaW2w44dmF1uGR6jFSYpgQFBhBBiDBPU7WiYwy4lQLvTWppEEr5mpl0cszyFZkhREidY7xiZ4N5SyqOrsTLEdhYfIe/U4TSmpGrVzi68dfsQuaz9O2mm6SSFLE3I6AR/3gxMY64bmy9REDEywlST8MgtY/2ZxY3y1Nt0Q+hUfzGI3hdWm1eoUULChQAANjeANhcfQYc1bvTlY8Z6cfsYl3W1qNaTx15/csVNsPaRxG0WxIUDhyFxEjwumdfL8ZBa5mQxdSDPLDEsIiCSd8B4XSO6zIgySd1Knc9QTJ69cPceHElyHr5bKpUOqPMZgxlm1GXVb3uoYrbYSDAwm1XJFLNTZVTVytfT8NtJm4QrA3AIuJx7xkZam3nZioEsANTAbMrQo+I3UWHra+KhxDxpkgV0DMVSpBVhyiV1BTzEHlDGAVjuCRikrIx6sfTpbrvw4t/Yufm5aqdWoGQt9RAOpVdWWDEwVIcXEWNsdK2WqsqhkdlBCqGm3KxlZg/ha47EYoVPxzlgwYUK6kRdKgmAoSNxMgD6Tia8P8Z4fVdSjmlVDFgtUKplkCGDGk2AsDeATNjiI3QlwmNs0GprW6UHj6/Ytg4VS30zaDJYzaLybmCRJvc98JjgtGQ2nmAInU0wRETPaw7dIw/U46wwxiOVyy00CIAFGwH1PuZvPWcRviPjaZSlqaCxsizuf6DriXOMh8TZ1s7nNKXAby6YMjrE+xNyY29sQ3g26HTK+z2vdXL+AgmXzHEKxM6j1ZjCqCbD09APX1xdeEfZ/l6YHmzVfcm4WfYG95374gc1lWyelD5lEKeSuIKMxgHVEi5/CwmwGyjE/wAH8ZAkU8yAj7Con7tvU9U+cj1G2EK6CnsfU26nU3zh/Z4gvBdcepKt4Uyht5Cfr/XEDxr7PaTKTlz5bflYkqfnuPe+J/McZOqmKdMvq1WlRtF5Jjqfoe2IbxB41OXOgUwagPMuuY9yogG83PT2w54MOnu1Kmu7k8/Eo2VzWY4dXgyrDdTsw6ejD137R01vgfFkzVIVE9iOoPUHGSVzmeJ1iQrVDFgIVUHzsBvuZN98Pvs94uaGZFI2SqdJB6N+E+82+eIizs6/SK6rfx3kVlpeRr2DHgwYueaInxPwGnnqDUKkgEgq6/EjDZl/hHUEjrjJM7xPO8IqfsrtTqKE1UnIYjQSQdFwUIO6yYkQb43LGNfbKnmZ2jT/ANAB/jqMP/bhdnCyupq0ntT2PleRZKPh2u9Opms4VrV3pFVpk6EpIw5gv9uNyY9zuc7SrUos48xlKnmKEiQJ0m243HvONg8YZsin5KIHZiuoNtp1Db+0SLdo22Bptbg6Va4ptIqBjqK63KMN4KCWU2taI6XKsrudcsJZRntq71bm8P8AQtv2bcVq5nJK9c6nVmTX1YCIJjrePli1YYcFyqUqS0qZJCDSSfiLbsW9STPzw/wFQwYMGACLzB3xXfErMEDKxEG8GLHvifz1QKCWMAbmJ/hfEJxOtSqJUps1mBRpVgAbrBJG82jecLmspoituM08FB4lnnRGEB1qnUFY9gqhr/CJEzsfW2OOC+InoDUZLgGWjlInaN7R0J9ziHr1XL6mPIxIUm5DDdv960dB3tyagPoD1nv8729euMXKPVVaamcGnz1RpdPxllzR8wkqbDRBJk2EEDaepiAJMDED4U4dVqVBW1Dy1qsNVw7LAfoIuSAbjqYBxOcP4VlszlqTGmgLUxJpgKZ0hWErE3BEGdsSvCeGU8tT8ukCFkmCSbm3X2xs2t4yedd0K4yjWnl+fPH89CSoNfEnlsQ9OqoN2A94GJbKuDsQfbDEZIjvFX8a+LBkkCqA9Z/hU7AdWbrHYdfriwcSza0aT1W+FFLH5CcY3wbJVOK51mqEgHnqEfhUWVF/QD5nCbrGsRj1Z1uz9LCxytt9yPX19DnhnB83xSoahYkTDVanwj+ygG8flFh6YueS+zHLqPvatVz1iFHysT+uLpksolJFRFCqohVGwGFziIaeK97llr+1rpvFb2R8EjP+J+CeHU4V6tSkzWUawWMmJCkGR6xAviA479ntWkpeg3noN10w4722b9PbD3iYPmVJCh/MYElNbyxuDUYgKCscqiIbrbEwvjdadEOEWqIMsG0y06Ry6TF+UkkXBtAkRKupotRrtbBrD3ej5/n1K74P8cvlyKWYJelsGN2Tp7svpuP0xrVNwwBBkG4I6juMfP3FM6+aq1KxQAnmYU1MAdz/ADY40H7K+Pl1OVc3QaqZP5Juv+qTb0Pphenu52N/A2dq9nru+/gsP/ckXviFUpSqMNwjEfIE4y3wBlg2dp2gIrMP8JUf7wxqeepa6bqN2Uj6gjGV+Bc0EzqSY1Bl+ZFgZ2uAMa2Y9B/prsdcfuX/AMU8Oq5ii9NG0gi8fiF5Q+htikZxaVNVdGp8tMmNmlhEi8nmmFmQNtxi8+IfEdHKLLtLxy0xue09h6nGRVM5VzdVUpU9MWSnTGw6SxubdSe+wtis1HPJXQ6Oy5bm9sfPwH7eIalHUKbQYKA3lRIhUknSLW3iTEdXXhbwdWzZ82uzJSJmT8Tf3Z6H838ceZbw9+z1B56ksFLEEErstxp+OJIPsegJxfuD8RSkoR2hD+7LgiO9Mztp6T0t+HAvU036uGnhs0y69ZePyJPhnDKWXQJSQKvpuT3Y7k++MZ4g5XNVHXSPvNaBTMEw4E2mCca1xvxDl6FMs9SmQY5ZBLAkLYDfcel8ZJmqozOb1Ul0Co8Iu8SYG3fe3fEyaF9kbnZOUum15NzUyARgwKIEDBi5xjrGVfaU6txHLoPiVabN7GowUfocarjHPHNaeNovf9mX61G/rhdvumnSfifJl547QFXN06YaGIWY30qzM36HFiya0wsUwAoMcotI398QHi7hIqaX1FTcQBckKzKA08sxBsZttvix0qQRQqiABAHoNsXSxkzt5wQWc4ylN1YSHNTy3SD8AcprI+Ugje49rCMV3hvB2NZq1Q8oqO1NZmZYw7fI2HTfewsIwLPiDx4HuDBjzEkFd4zUDKVAYzYiLR1BuCQRa2My8RVQrVFeqEblLUyASrLzK4mW0xFxeEmL41bi4O8qOmKjxTwzQzVVarNzxpexuBZfQ2taJi8wMTOndFNFqbVCTTKlk+EpXp0w1daagKSygNLbllE3BPpaemFv8lZBbHMvUYGGIZQJ2NgJHaMPeP8ACHp1H1DXSe6voZhoOykgwhAABkQYkQTaMXh+XBlKYk9AGabzZZImeunGKy5VvCj+Tf6m6iUpr8T484/QnVdaFGmuWcNSQNNF2YH4tWoM5gXJkP6EepkMyWqE1EWii6uXUss2kjnK2Cjfbphk3Aq70+ceTSblVWvUed9KalCSDuQYuSMWluG0aKooo0qgReU1CvmC88r1BzTv8QiT7Clyu299GHtLol+2TJKUFJwUvZ9QoZ2jUqCnpApIBquAKjflUkgEC0+sjFsyDAgFRCnb5GI+UYrK5gNZUp0yd2LI7fIUi0/MjFpyFMBFF7Ab4bo7L7IuV0dvx6/kLmoZxBlZ+1XNFMkFB/eVFU+wlz+qjDf7I8oFy1SpF3qET6KAB+pOPftcozlabflrCfmrC/zj646+ybMhso6dUqm3owBH6zg/5HyOyuOy/Z/7c/z6F1rVAgLMYAuSe2IPiPiWmqny5Zu7KVRd+Zi0WEdJ/nj3xXx6hlqTLVfmdSFRbsZBEgdB6m2MYznFKtVVV25VAsOsdW7+5xGounHCrxn8xGg7Pd/tz4ivHwLTm86P2VqikVGl3GqJb7xgXPpe/v8ALEd4V8H5jNgElqVC8uRGokgtpX8UkC5sMPvBPhPzaVasD94CaQQgaWEK7SSJB5iBBABmZBxYuE5ytVzuWZ6gNKnTqIEpqwJqGAalW5EALp2EM3rilWm2e83y3wNlqlWpRpxLGPa9PRP7llyPh2hRoNQpoArqVcm5aRBLHrjIfB1U0eIUJNxU8tvWQaZ/U43UnGEcBTzuI0ouGzGsR2Dmp/AYtqElKGPMd2VOU6797zmPP0Zu+Mg8ccKOVzJdJAY60jvMmPZvpbGvjEbx/g6Zqkab26q3VW6H19sa2snN0Oq/p7dz6Ph/AyTgHAq2fqsS/Yu7mTe3W5xrXA+B0sqmmmsH8TH4m9z/ACxlWf4fmeH1g0lSDyVEnSw7dvdTi18J+0ZSAK9Mg9Wp3B9dJMgexOKxwup1u0a774qVL3V+S/UkfHmbCoiAAVCdSVGFlCldfuWU6Y9ZvEFrkKFV6Rp5gDWArJq325WeNjqBkD2OHGc8X5CoBqOoqdSzTko0Eal1DlYAm474rvG/Gq1NIo031KCPMcxIJ20obiwPxfxOB4zk5lWi1E8RjB/F8Ej4p4jl6OVKpTVatUaYHxKLamJ3gMIHQkdQDiG+zXghq1/2hhCUtvVyLR/dF/piJ4NwTMcQqEidJs1RvhA2gdzH4RtbYY2PhPDky9JKSCFUfU9SfUm+BLLybdROGjodMZZnL3n5eg8GDBgxc4YYxTxeZ8QU/wD1smP/AL1J/jjV+PeIMvkqfmZiqtMdAfiY9kUXY+wx8+cU8RPXz1TOIpVmqrUpg30CmFFOe55ASNpYi+KzTawh+nmoSy/Jmz+Ps0fuUSoUOoudMTAHLM2iZ6dMVyp4pzp+7WqqmBB8pdQJ5VAvBv6YreT8QV80TVr1tTWVE0qAJ3K6QCd+/T1MzvhegK+bSTI86TB2WkC6/wD5APqcLk3uwViltyzVctRCIqiYUACSSbdybn3wrjhnA3IHucdA4cKPcGDDTO54UiuoGGtqtAgFjqJIgBVJn0wAeZvKBgRpwzyeSZGsFv3GHDcZohS3mCApY+y6iZ7WVrH8p7YWy+fpu2lWBaCYuDAMHfsbEdMWU2lgq4pvIzr8Oe5SoUJMkLse9jIwlS4cxPPVb/VCj9Qs4fVeK0VEmoIiZ3tCtNtrMv8AiHfHa5+mdcMCUsw6i5A95IItvGDcGxEXmeBpIYai2xLEk/U4c5LJhRBSe0nCg4zRsdYg7HoeRakj00MDOwvjyrx3Lq2lqyBjEKTcksqAAb6tTKNO8sO+J7x4wGxI4q8P5tQUDuMP6CkAA9MNE43QInzABLAEyAdJIMTv8JiN4MYDxqiCQzRABBPUH8o3MdbWxDk2SopCfijhn7TlatLqyyv94cy/qMY1wDxDWyJqimAGcaSHHwsp3juLiPXG8BgQCDINwRjMvtG8JEMc1QUkMfvUAmD/AOYAOh6j598Y9TB8Tj1R2+ydRXzp7vdl5+ZWuH8Hr50vmKr6aQvUr1fTcKN2I2gW6emHFDhK5ir5WUpkAIQWqNcib1KkWXcDSP449yPiU1Mr+x1n0KCvl1egAMqlUAElQYMrBsJtOJThfDeLUkb9iOSdXIOvzS6npMeWG26aoH1w7R91GO9PMhfbM9U591JbYeGOjO8pnM3wpijorU6hJ35SwABKPEqYA5WHTbc4sX2f5OqUGZrMh8ykq0hTQJyyWZ2C2LOdNx0Ves4q/GeCcdzAC1RlGg2K1CKc/m06NRMdyfQbzJ5bj7cLy60Kr5evUUHloM8yTMtq1BRfaR6Dph91kNu59Tl0U2Tlsgs/z7Fi8dceGUyzQfvKgKUx6kXb2H9MUn7KeDl8wcwRyUgVU/6RhH6ITP8AeGIQDM8UzX5nO8fBTSf0H6nGzcC4UmVopRp7KLk7kndj6k4wQzbZv8Edy/bodM6E8zn19F/P1JDBjzCdXMIvxMq+5A/jjYcEZ8ZyD1lCqyBb6hUphwbWsSIg/W49RUM19mysLVijTMqg07XGkmd5O9p9MXb9uToS391Wb/dBxyc014pOe06R/Fp/TBjI2rUW1e5Jr4FBp/Ze/wCLN/SkPnu3viQyX2eqjS9QVBOzLb2MG/8A17i55atrWYgyQR2IJBFvUYWGI2obLX6mSw5v6jPheTNJNJIieUKqqqj8oCgYe4MGJMoYMGDABR/tG8FNnwlSmwFWkCFVvhZSQSJiQZAjp/EYs1JsvUZK1MqwlWVhBB9P+riIO2PqHFc8XeEKGfQa5SovwVUjUPQ/mX0PexBvgTa6FsprDMWoeIEpkyLG8qm5JJYEACLAdI7bjEEfETqENLVTdG1ayQJnfbm/li0VPs0z/nNT8saFI+91crA9VHxH2gDoTi5eHPsko0yHzLea35SBpG2y3HTqW+WIws5LdFhsjfA/H6/EabF1ZmQhQwmGtJN7WP8A0ManwbLNTpBX3kn64XymUSkoVFCgdsL4MFGwwhmsqlQQ6hhex9VKH6qxHzwvgxJAxXhVKI0zaLliYhxckybOw+ftjqjw2mlQ1FWHMyZP4jqNpjfrGHmDABWkzWRCQPhYlbipcqFkSb20IPko64VqVsqrVKYDE1CfNA1mP3tS52WSrkARvO18SX+SKMz5Y9ZkzeRMm4HQHbYQMeDg1AGfLWb815M6pJO5PO1zfnbucAEQudyQpU2aEUqQA+qRNJFZTfcU9IO9gexxIUOGUKkv5f8A4pYyTBqU6sh4BidaAg+g9sOk4XSG1NQbX6wCzAFt4Bd7THOw2JGHNKkFmBEkn5kkk/MknABHngFC3IYEwNTwJnbmtuT6EyL3wHgVEmSGLRGrzH1bAEyGkEgAEi5+eJPHhwAeIgAAAgAQANgOgGPSMROZ4s6n90R6tP8ALDU8dqT8K/r/AFw6NE5dBUroLqRXiX7PqNcl6J8mobkAchPWVGxPcfQ4plbwVxCgSaaE/wBqjUAn9Vb9MaO/HKh2Cj6/1wx/zsMwIb1C2+sgfTGe3QxXtS4+eDpabtu6C2L2l6rJRP8AN3ilTlZK5B6PV5fnLxiW4N9mVUkHMOqL+WmZY/MiB+uLzk/ECtuPmP5g3GJahmVf4WB9sL/olHmXPzHy7cumnGGI/BYf5jbhHCKWWpinRQKvXuT3Ym5OH2PceHDUscI5kpOTzJ5ZD8WzlOm33ssDpVR0k6zcbX07nuMccP4gr/u6aqGVjTIA5tB0tIAtciN5Bx3xzh3nFF2F5ntaQPXSWj5YQ4XwsZbQHrgqi2DQOYgBjM7GJjuxv2q9270HRVXd5fvEDmePZhKaVDWBJQkoEAAYbq4IkQSoN+/fHXn1IBdqrawHH3gAIS7juGLhiLQRbpGHOap5VX+8dqzM5IMj+wQhjf8AdqPbDrhWVy1TVGXJiRzSwgzbmsBaY6T64Qnme3dz5Gj+poXCXPov8E9kTZv75P1Ab+eHeGeTpkM7QVDaYBjcLB29hh5jUYAwYMGAAwYMGAAwYiuItX1xSgAKGMiQebmXaSSoIEEQSCZ2wxzHFcxqgU4AuToa/wB2TpHqXKgH0MjY4ALHgxCUuMuVY+WSQ2nSFeQdIIUyL3JGra045PFq4oNUNEaw0BV1mRpDXBUEHVKcurp1JUAE7gxXm4nXBceUW+OCqkAQ1UrNjMoi37slr44fjVdXjydU6YUK9ubSyl4jUJBnYwTtJABZMGK3S4zXDMGprF4ISreKYYgQhNjO/wAUwLg4dPnaxWiwWNU61g/nRBBvAhi3sMAE1gxXsrxisSNdLTborkE62UBdIJuIaTsBcDorw7i9V2QPSKq4a+lgRDNBYGygqF2Ju3sSATmGXEM8acBV1MdhMD3J/oDh5OKfxnPGnWqM0iCAszEQIj8MSZJubm2D4gLcZ8S1suJampETcEfrN8TXA+KjM09enSeomegIg9RBxT+KUczmHpUagX71WKsyqNAWCQwkmSDIA/KfUq8FLMZF8vTV0qCsy0p0MLiSx06+iy0zsjemK71joTtLrjw4b5TMliysNLrEgGRB+FlNpBg9NwR0w4OLEDbPs4Q6In17ek4rOZqOzc5k/L+WJXOcOpXPmQ39pgf43xU/ENXQoQEc7QSD+EXN/Ww9ica6pRrg5+XoY7VKclEZ8Tz/AJnIh+7/ABH83oP7Pr19t2mWzGo6dJCkHS/RoMMB7H+eEMpk2rZpKeo6DzOv9kXIsOu243xaeLcLFUU9MGisDSpUBVEglIXUbRbVHIIWb45dzd73Tfw9DpUQ7leyQuXzwpsOeTPWP4QAfpjQeC5hnRG8pUVlDSCOonb/AJ4pNelSDDLJS0gMvmOSvmMAeUiJ+IizE2g8otjR6KBVCqIAAAHYDYYZSnFYbyil2HLOMCmPDj3Hhw0oRnHM7SpIDVgybL3Mf0/peYxRs14gdqiNl6aIiOFA9OpiASW222HrjvxrmNVQoQWBcAqJkgN07Qom21zhhwxABsLQ+/qT/PfHI1esmm4w8PuUT5SfmPK1djmVSoGBeqi6xEfeGCVJ7Ex8/roeRySUV0oDBMmSSZ264zvjmdE0SANVPMoQZsboQDa1xvffGhcNzYrU1qAEBuh9DB/UYd2d7Ve+XvMdZCMX7JzxPNvT0eXT8wu+mJAgaGab2/DHzxG1/E6qQFRmAaotSIBRqa6nEE80W2sZkE45zHGqVRvLelq+8CQ4tJZkBgr3BuBEdbxjn/OAFULUSxKq1oIkolQ6WIgAalMkjacdEWPqnHFFNH0tzauXlmFYK25uZI5RJPabYlsVhfEVGFHlAKo1LY6VhtANkld4Fgb7QZxYstWDqrCwYAwd7iYMYCRXBgwYADHhx7gwAVzJ8cbyVdl1u4PwBYDCmHZW0s0W1RJ6RYkT1w/xC9UVB5JVqdLUTq5GfQraVtrKy2nVp+KnVXdb2HBgAgRxxlkOihlFyWIBMxK8p5J3YxEiR1wuONfcmqUCiaYGto/eCndiAQADUiRPwnEviNzvE6Yc02Vm0wWIA0qfiWZ62BtMW2tiG0llkpN8IbLx4ktFI8ukmSQQCjuQwCkhgE2vOtb9m9XxE3IRSEEjVLE2OoB5C2pggE1D0B5euJXh/FaVbV5ZnSYMgjuOvth9gTT6A01wxtkM35qK8aZAJU7iRMfwPzGHODCObzS0lLuQqgSScSQLYrfGMt5vmMRIQzHUlTMD/CBj1/F9K/JU6gTpgnTqizEgR1i2E+FuxoHzCS7Es3SBUdoW1xAgekfPC67YTfsvJacJRXKwJZak4qs7VBXds1qoGAIotQc01tuBrqjV1v1wj4WrZ2oKH7egp1lq1G0jTdFpaC3ISI11LekY8p0VoFXJp+YhIRFSHqyDoaQ3MVR2GorAmoSRc4eZWvV8/wAypSYsV0KFKQqjUTzFr6jBNuiiLSWFSVzkjMUI6ioG/u6QZP8ArBPr64fV6YZSDscUThHjYtWzDVsu6hAullIICQSVvF5k8sk2BjSBi85bMrUUOplSJB/77e2Kxsi3hMlxeOUVTMUCpMoVHr/XbELx7I1XNIqsAkrzGLt8NjtcReN/UYu2d4ijcimSTeNoG/veB88V3xSw8gzvqXTB67++07YfdfKS7toppdLFz3ZEMlww5ek7/FWA1bGOUGEWQCR3MSZ6WhLgKOKJ8qnoSTUUVGJOoy2mB+GTPxfKbY5oeKSEGpJcDcGxPc9vljrw1mW0ncBW91aehm40iTaN132OOce7i5S4SOhKicVljLw2XbMCqxXWzBiT8N5Cidt7AT0HXfTxij5h1UTOkAbmJPQlu5P/ACxYPDGcapShwQy9z0Mx/wBdo64zaDW16nf3afD6+fl/gz3wlFpy8fAmceHHuPDjoCSifaFw6ClZFa5KuybiVKjV6Gwn+uIHh7aXFjGkKYmzE2FpOxxd/HFKo+XC05g1FNQruEFyRYwZAv8AW04zz/IWYapBOnL6jFR3ptC35joa7Ra3fpjmanTuViklk0UaSN3MpqKWevX5Fg8T8E0ZA1gGSsvNytPU6W63HLEHoMXvhlFUpU1T4Ao0zvEdfXFE4VR1ZOvl1Z3DKdDVLBjqPwg/CCoX0kk4uPBa5WhRWpOtaSB4uNQUBoPW+NsK1F8LHCFTUVwnnnqSPlDsN5267T9MeLSHYW/7Y9WsDjvDhZx5K7QNo26dvbHYWMe4MBIYMGDAAY8x7jiq0Ak7ATgAzvJeOzXqMiJX1I+lxCQhLFYPNJiDMTscXPg/EjVLKwhl2M/EPzR0vIxSKtaA9VaKU6hY1GCgQxJlpIuSfXti3eHcrANVlgsBFwbEA2IMQbfTGWG9WY8DQ51TqzFrItxrjJoWSi9ZokqhUQP9YyfYAnDHK8TXP5fzaAuG0urWYEXK9ibiPfFZ4ofMetWWpVoSYbzJBRUYzNOryqpH4gRaCN5w7+zviFI1M15dQVEeK0opCg/CdzfUIPyPyne5ScX0LbVGCkuotwqgz5tB+BZfUKhB1f8AlmkEiInmLfLF5GM64LxkU8wKlQKdXKWgAgEz9AcaIrSML0N8LYPb4FtbVOua3HWG+eyaVkKVBqUwYvuDIIIuCDeRhxgxtayYyl+IuCJS8oZfLmQZBphiJUQgcAEXJB1t0WJucOs9TNHndDuFDKZBloXlHUFjc9ziX4rxlKJ0kFnN9K9Be5JsBb39MVrjPF2rqAQtMKdQIYtcAgTIFgTPyGMNmqp00pZfLxx8PgaI02XJcceZIZtyQXekfu1JDFDKiOaCTe09Bvh5wnLM+mpsp5xzTvDWH4R1i+5wx4lxsvlhKafO1U9RbliIJUxzEgmBb4Te10uF8dakgplAwWYIaDpkkCCIsLb9MXs7QqhNRk8ZWSsdLZKO5ckb4y4ZUpVXzCqGpOVZiD+7qBQmt1MalhUg6oBknTGrDz7NK1U0KrVE0US80dRBJH42kWgmDOxJYixGLRw7iKV1lJkfErWI9CP5iRhevRVlIYSvXF66q97tj4kTsnt2PwIatSph/u2m1wDIubfwOKXxhHrV2amrVF+EMoJUQO4kbz164teZzFCm5CtbSCSTbdupwyzfH6SbHUeymf4W/XDpyasfj8S+kntS2pZITLeG6zRq0oPUyfkFkfUjE7lBQFMUhVRihIOl1kNfVabG5kYr/EePVallPlr2Xc+7dPl9cPeEZYLTR0gMRJPQgmdLem30+WLOid0Wn9B+runXFSs8WSFLJu8cti1gTJMAsGJJgAaZtvYwIxauGZU00AMTuYxXRmfN0hJDgyRMEGCIPvP6YsHDKVVQfMaew3j54mqvu6dqSSz0xg5s5KVuevHUfY8OPcUzxD4lzFLPfstEUY/Z0rTUVySWqVEI5XAgBB9cTCDnLbHqWbSWWXKMIvlkO6KfdRimjj+e/wDpf9nU/wCLiJoVf23OOcytNjRo6EamtRRrdg5SdZkgKCRazjebOlprIrLFu2KWTRhkaY/Av0wr5KxEWGMvyHFKmSzL0qYpqtYK6tUV2kqPLZQdY2IBj+2O+LB/l/N98v8A7Op/xcStLa+UgV0Wslu/Z1wqBimHj+b75f8A2dT/AIuGNHxnWNalT8zLVNVZKbqiNqAZ9JM+YdvbEPS2JZaLKyLNCwYMGM5cMGDBgATrV1QSzBR3JAH64h/EHFqYoMFqKS0KApB3N9vScN/HdEvlgo3NRf54zvLZY6ublG0n9Y74yy1Eleq0uH4jp0R/pZW55XgTprAzDLbcHp64mPDPFfLTQxlZ5QbMoPodhP4enfoIbLZZFEgfMi/67Ym/Djr5jBo0lDMxHQ3+U40zTa4eDkaScY2e0s5JDMZKhXqCo7BiABDXWN40Nbqb3wrxBKWWy9TyqVNCw0gIoUMxED4Re38DiGo1svUBZK9PypNy4ECfUz9cdZWoKnNRmrRpnUHbYuDfSIEgd8Zd8knlfQ7rqWU8vC8/sU5GPwsNt/4XxcvCvEaxXy1htA2J3BNonYDaJtbFd4hkGFVioLamLAKO5n9JxOeEeH16dYM9NlQqVk/IifmP1xxNJCyvU4inh9Tq6uUJ0ZbWSwcL41rA86m1B+qOVke5UlfWx2j2xLg4Y5/hwqEMDpYbHv2BHvh3RphRAEeg/lj0cd2Xk4MtuFgYZrIZfMGWCufhlWINpMShB6m2PaXBsuptRpz6qCfq1xhnT4IYSXWVFJW0g8yU9djfrrPpjwcCYKF83YCLGx8opq331nzPf1vidkc5xyV3PGMk1UpqwIYBgdwRIPuDiNr+Hcs29IL/AOmWT/8AWRhGtwioXVjVHK4YAAjlFQvHxbwdE2F9osXQ4bz1G1HnVlIlvxRvB/DptERqPecDipdUCbXQW4fkKVARTXSD3JJPaSxJO+09cOKyhgVPUXHpiBynAqispNYMBEiDsKqVEG8WCaZI/ETa4PWZ4FUZ2cVVEk30tMSzKCdcSpIAIGy/SUkuEQ+eopX4H+Rvk39R/TFc4t4Vrly6lCDvLRGwtIiPp88WjiPDHdmKugn8ysewC2YcoILR3P1aHw6wQKK7Frc7SWMMxJYg3JBUH+4PSHO6TWGFP9mW6HBVU8J5ozyKDtzOP/bP8MWLJcBqpTVWKWtMwN7d/QeuHeS4GyNTY1VJVgxhSNR0KhPxEyYJMk/PcOaHCNJc6yS9RGMsxHJU8z4S2kH8MqBMLMwACNso9BmoslqElPojnK8HUEFm1EXgWxLg4reX8OVFVR58mQXJ1kEgRKhqh0EwCYtv3JMtTybCuamsFCsaYMzyReYgaWIEb1G+dJTlJ5YmMFFYRIYzPxadPGkJPxZED/DWqE/74+mNMxlP2j1fK4pRqRP/AME6qO7ecsD0uwvhmmko2pv+cBNNxwj3jfFhRpM1gbKuogAsx0qCTYXO5sMPPBgo00c1K1G0hSaq6nZoapUdSOUzyrDEQI6CKlQ4d51SGZKtNNLOz1GXkZIZoMESdRVgYgRa+HGW4c1WqUQMtEahrim4t8B1NLNI3Egi2+Mmo7bonLHKS5/njnHhgmfZ96j7GH88C3jCvrZVQBgrh1dGuAdQqNMEaRyDTEk1FaRowwy2aerdc5VCtZdOX1wRM840IPd7YZ5ShWDGtRcUTQHnano1BKidaNBgyPwgEGbGRaffxhXqU3Z8nlKgRgrOr/mjQwGhgQZ6ExB7YfX2hCbcYzw8rz6voVr0tkK/bhjHzGC0XYFa+aYJqgs9J9F/gL+UgLE2lQwRby7fAW/hdWXOUEqFHcVKR1IwIUefAQaQFAKqGAWPiuqm2IhuKVqj1mll0sNC5dFZAIm7eW2ozbTym30lfAuYLtTq1DNc5ilrBif3yASPw8oUaegtjRQm5y3Sy0n1x5fkRLosLHK8Hj/030YMGDGUYGDBgwAVrx2+nLh4kioo+RmR/wA9x0xm9DitevnqVBNOhKbvUAHwqYVSLz8ekXn45jGg/aPXVcsin4nqqqKLlmMwFA3OKu2QGUVmLBMwRGoCdgYQgRqAJJ7X9sc62ThqN8vdx+Z0K4Rt0zrWHLPT0IPO+LcurMreadLFZAUgkGJBDgkHpb5Yiq3i+pVbyqFONfKRu7A2IttIted98NMvwFKSk1DrCiwv7ST1OJr7OvDL1cwatM6UpCSDeSwIVATt1vNo9calqq55UOTNX2VKrF0uMPz6CuQ8LZuszKtEqVFy5AG0hQ0kE+xOFfD/AB6vw+q1NlIGr72i24/tL2aIgiQbehGo+H6tnWCt5uIg7EGetsUf7QsuazPWAWKMAbBmp/iKjdoaW7QDjN3e2ClHqdqGvd9rquS2s0LItTZFakFMgaSLj644fOBP3hIPpJv0gL06ycVz7MOKipQaiSNVI27lDcH5GR9MWvidAvTIWNW4nYx0ONabcN0TjXVd1c65eD/IcUKyuoZSCCJBGPaqyCBuRiO4GzBNLKVIOx+pFvXD/wA9dQXUNRuFm9t7YvGWUmxMlhtFcPhqprVhWbSoAUF6jEnyxTDlmYkMg1kQefzDqvDB1V4RWZgxqAHUCdLOIAeowEgjVpDgQeUxsLDE9iK4nlq7PNNwF0i2qLgkt+Bp1AgTPLEgHFioz4jwKrUqVHWrGuy89UQNKCBpcaYZS3Jp1WB74UHCK2iqvnElmVgzM82Op40kBNWwABA6h15Apl8jmAVLVZiJE2j7uQeUSYFUTAnUpgdPcxksxqdkq7g6VJMCzgbC1zTuPyt3uAMB4dqkpqrsQAgfS1RS5WmEZiVYGSRO+FU4BUJOqvVKwojzag+FkMAqQ2yRq1Etraes9Hh2b0kCqoY7EN8PLF+TnJ7mI3vthTinDcwzzRqmmCqqTquI13AZGWZZTJF9MHAAzHh6sBArMLX01KgJYu7t1KjUWHNpJHl9Q0B/mOG1Hy6UvMZWWAzK7AsAIPNdt7yZJ09Jkd5PJ1w5L1OXSQADMsdPPBUQLHkkgdzNkchw/Mqyl6obmJeD8XIizBW0lWOgQBrsTGADmvwSoxBNUtpLadRYQG06Z0MJKw1xG4iN8JpwOqF/fOWiL1KkFdVVtFiIMOq6wAeQHoAFquRzJqkiqNGolRNxcQY0XgSNMwZubYbNwnNgHTXhiWJJad6SIsE0+lRfM0wBeNicADvh/B3pKq+aeWkKYILGIRVnS5IMFdWoksdRBPfnh/CKqVg5qNoiPLNR2Au0RrMknVJYm2kCDYrNrMX3wkc2mvRrXWdl1DVtO2+2ABbGWfavpXPZNmJWaNVVYFRDeZRAJNTljmvP9MakTiE8ReGaOdam1XVNNXVdMbOULAhgQbov0xMXh8/bP5AY3xDMfsiFHNErWsSpQudN41I66TtHTDihUIo6VpvzxWLK7VKkKAJenUS3KAOY9hewxoY+zfKqDoNRWggGKcT0toviB4T9lmli2bzEr/oSQX7mo7jaB8AtbtbGezSUuOGsyb6rMUvVpSefA1QulhvdjHzb9OnBXv22csFo1SFTVUc13CSh5gR5L69IBkAArsD0GEM7xA1qQpICPJQtWJQIWqBJB0g2EHVtfUpFsadlvAtGkSaVWqjHryEiwUFeSxhQMNV8AZSWQ1qxqOpL/eJrYGzMRpm/fE6fRaWq5WYbw218fUVZqLZwcfMo+RoN+xUiPI0CkhLLWWByg3sACOo6dcRXhyoKmdy7L+L9mPyNZiJ+WLz/AP5rVVQi5mgVUBUNTLkuABA1FagBPsBh/wAA+zyll6gr16pq1QU0lfu6alGJTl1Ek6j1PYR3XpKVTY5bce945zlYNWo1PeU7N2enhjGC+YMeTgnGowHuDBgwAU77UaU5RWDqjpWRqbMypzAzAZiACQDEkXAxSuPcdWtpbyxTVEOpnzdFz7BfNLE+oknsemyMoO98eeWOw+mF21RsjtkTXOVU98HhmM+FOP5QVitapS0OpU+Yyge0k2m/0GNF4Txjh9FNFOvlaY6gVKSye5hrmIviw+WOw+mDyx2H0xFVMKliIyy+y3mb/QovijxPRB008xl9DAEuuYWZBkppUzzQstItq6xiK4DxbKNmNNarT06ZBNSnoJNoa+0dv++n+WOw+mDyx2H0xLry8lYz2pmY8J4dk8lmjXTiNDyQCVQVU1gH/wANrnWv0Nh6nFj4N4gol2q1s5l1DDkp+enKN7jVE/1Pti1imOw+mDyx2H0xKrS6FrLp2cz5fQpPi7xHSKaaGby6B411VrpqTSQYVVaWJFrEesC+OfDOaytNhVqZvLgxCqa9MkCN2OreP6m+Lx5Q7D6YPLHYfTEd2t24jvHs2kZ/nNkv/m8t/tqf/wDWHmR4lRrAmjVp1QLE03VoPSdJMYceWOw+mAIBsMMFnWDBgwAGDBgwAGDBgwAGDBgwAGGPEch5v4ivIy/4ipM9xyQR1BOH2DABAjw2oB52DGeZQAR8EBN9IUKyqLwHIv18fgA8haQqaQrmpPMQDDDl1OWSC2oQ1iOxIxPHEFW8O6qjuX3JKjTtqRllr8zAuSGtAAX1wAd5jgCvVqVNbBniCIlIFMch3FkP+0bvhCl4aQhCH2U6SswJV1mnqZtIIqEmNyFMgCMdZPwytOObVDlpIknmpmTJPMVp6SRE6iYG2G+V8LvTURUplppA/daV0UxpblDEaoZyCdjomdNwD1/Di1VAXMEBSwL0wNclNB1MD8cElpsxgwIGF6fAiYZ2RT5cFVXkB1KxXcaqciIImCbiSMFPw4QynzBat5p5BO6FQpmF/dqGIFwX2m3eZ8Oq7O0gM082m9/NFyCCR94Bv/4Y+QB7nOEK5pg1fhphBrAYkC0i4+IsA/5gQLY9Tw+sAMZIZTMD8LK6qOygryrfTbthqfCoOoGpAamEJVIeZp6iHYkxFNYUzEm52w44dwFqVRanmLITSQtMKCS2poCtAHQAyRvJk4AE8v4XVQQzl5gXUQAEKWF9zDnuwn0DrLcDCVhVDGwIC3AEzZQDp03nSQbgG0Yl8GAAGDBgwAGDBgwAGDBgwAGDBgwAGDBgwAGDBgwAGDBgwAGDBgwAGDBgwAGDBgwAGDBgwAGDBgwAGDBgwAGDBgwAGDBgwAGDBgwAGDBgwAGDBgw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85668"/>
            <a:ext cx="2509624" cy="25096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7" y="4221088"/>
            <a:ext cx="4720206" cy="22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Objetivos Específicos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556792"/>
            <a:ext cx="7560840" cy="468052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Ampliar </a:t>
            </a:r>
            <a:r>
              <a:rPr lang="pt-BR" sz="2400" dirty="0"/>
              <a:t>a cobertura aos hipertensos </a:t>
            </a:r>
            <a:r>
              <a:rPr lang="pt-BR" sz="2400" dirty="0" smtClean="0"/>
              <a:t>e/ou diabéticos</a:t>
            </a:r>
            <a:r>
              <a:rPr lang="pt-BR" sz="2400" dirty="0"/>
              <a:t>;</a:t>
            </a:r>
            <a:endParaRPr lang="en-US" sz="2400" dirty="0"/>
          </a:p>
          <a:p>
            <a:pPr algn="just"/>
            <a:r>
              <a:rPr lang="pt-BR" sz="2400" dirty="0"/>
              <a:t>Melhorar a adesão do hipertenso e/ou diabético ao programa;</a:t>
            </a:r>
            <a:endParaRPr lang="en-US" sz="2400" dirty="0"/>
          </a:p>
          <a:p>
            <a:pPr algn="just"/>
            <a:r>
              <a:rPr lang="pt-BR" sz="2400" dirty="0"/>
              <a:t>Melhorar a qualidade do atendimento ao </a:t>
            </a:r>
            <a:r>
              <a:rPr lang="pt-BR" sz="2400" dirty="0" smtClean="0"/>
              <a:t>usuário hipertenso </a:t>
            </a:r>
            <a:r>
              <a:rPr lang="pt-BR" sz="2400" dirty="0"/>
              <a:t>e/ou diabético realizado na unidade de saúde;</a:t>
            </a:r>
            <a:endParaRPr lang="en-US" sz="2400" dirty="0"/>
          </a:p>
          <a:p>
            <a:pPr algn="just"/>
            <a:r>
              <a:rPr lang="pt-BR" sz="2400" dirty="0"/>
              <a:t>Melhorar o registro das informações direcionado aos hipertensos e/ou diabéticos;</a:t>
            </a:r>
            <a:endParaRPr lang="en-US" sz="2400" dirty="0"/>
          </a:p>
          <a:p>
            <a:pPr algn="just"/>
            <a:r>
              <a:rPr lang="pt-BR" sz="2400" dirty="0"/>
              <a:t>Mapear hipertensos </a:t>
            </a:r>
            <a:r>
              <a:rPr lang="pt-BR" sz="2400" dirty="0" smtClean="0"/>
              <a:t>e/ou </a:t>
            </a:r>
            <a:r>
              <a:rPr lang="pt-BR" sz="2400" dirty="0"/>
              <a:t>diabéticos de risco para doença cardiovascular;</a:t>
            </a:r>
            <a:endParaRPr lang="en-US" sz="2400" dirty="0"/>
          </a:p>
          <a:p>
            <a:pPr algn="just"/>
            <a:r>
              <a:rPr lang="pt-BR" sz="2400" dirty="0"/>
              <a:t>Realizar ações de promoção da saúde voltada aos hipertensos e/ou diabéticos.</a:t>
            </a:r>
            <a:endParaRPr lang="en-US" sz="2400" dirty="0"/>
          </a:p>
          <a:p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Chave esquerda 3"/>
          <p:cNvSpPr/>
          <p:nvPr/>
        </p:nvSpPr>
        <p:spPr>
          <a:xfrm>
            <a:off x="1026201" y="2132856"/>
            <a:ext cx="360040" cy="3816424"/>
          </a:xfrm>
          <a:prstGeom prst="leftBrac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7407" y="3841013"/>
            <a:ext cx="108646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100%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7136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274638"/>
            <a:ext cx="460851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324528" cy="79928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99592" y="2708920"/>
            <a:ext cx="73448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+mn-lt"/>
              </a:rPr>
              <a:t>METODOLOGIA</a:t>
            </a:r>
            <a:endParaRPr lang="pt-BR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8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965" y="318889"/>
            <a:ext cx="7290054" cy="83671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Detalhamento das Ações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82467"/>
            <a:ext cx="8496944" cy="5641128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</a:pPr>
            <a:r>
              <a:rPr lang="pt-BR" sz="1800" b="1" dirty="0" smtClean="0"/>
              <a:t>Eixo</a:t>
            </a:r>
            <a:r>
              <a:rPr lang="pt-BR" sz="1800" dirty="0"/>
              <a:t>: Monitoramento e </a:t>
            </a:r>
            <a:r>
              <a:rPr lang="pt-BR" sz="1800" dirty="0" smtClean="0"/>
              <a:t>avaliação</a:t>
            </a:r>
          </a:p>
          <a:p>
            <a:pPr lvl="2" algn="just">
              <a:lnSpc>
                <a:spcPct val="150000"/>
              </a:lnSpc>
            </a:pPr>
            <a:r>
              <a:rPr lang="pt-BR" sz="1800" dirty="0" smtClean="0"/>
              <a:t>Cadastro usando ficha espelho, planilha de coleta de dados acompanhamento e controle dos usuários tanto novos, antigos, faltosos, incluindo os detalhes próprios como exames clínicos e laboratoriais - Panfletos </a:t>
            </a:r>
            <a:r>
              <a:rPr lang="pt-BR" sz="1800" dirty="0"/>
              <a:t>do Ministério da Saúde e uso de Protocolos Oficiais (Cadernos 36 e 37</a:t>
            </a:r>
            <a:r>
              <a:rPr lang="pt-BR" sz="1800" dirty="0" smtClean="0"/>
              <a:t>);</a:t>
            </a:r>
          </a:p>
          <a:p>
            <a:pPr lvl="1">
              <a:lnSpc>
                <a:spcPct val="150000"/>
              </a:lnSpc>
            </a:pPr>
            <a:r>
              <a:rPr lang="pt-BR" sz="1800" b="1" dirty="0"/>
              <a:t>Eixo: </a:t>
            </a:r>
            <a:r>
              <a:rPr lang="pt-BR" sz="1800" dirty="0"/>
              <a:t>Organização e gestão do </a:t>
            </a:r>
            <a:r>
              <a:rPr lang="pt-BR" sz="1800" dirty="0" smtClean="0"/>
              <a:t>serviço</a:t>
            </a:r>
          </a:p>
          <a:p>
            <a:pPr lvl="2" algn="just">
              <a:lnSpc>
                <a:spcPct val="150000"/>
              </a:lnSpc>
            </a:pPr>
            <a:r>
              <a:rPr lang="pt-BR" sz="1800" dirty="0" smtClean="0"/>
              <a:t>Organização do serviço para a procura de usuários faltosos, agendamento adequado para atendimento controle  </a:t>
            </a:r>
            <a:r>
              <a:rPr lang="pt-BR" sz="1800" dirty="0"/>
              <a:t>e monitoramento (registro) das atividades;</a:t>
            </a:r>
          </a:p>
          <a:p>
            <a:pPr marL="457200" lvl="2" indent="0" algn="just">
              <a:lnSpc>
                <a:spcPct val="150000"/>
              </a:lnSpc>
              <a:buNone/>
            </a:pPr>
            <a:r>
              <a:rPr lang="pt-BR" sz="1800" b="1" dirty="0" smtClean="0"/>
              <a:t>Eixo</a:t>
            </a:r>
            <a:r>
              <a:rPr lang="pt-BR" sz="1800" dirty="0"/>
              <a:t>: Engajamento </a:t>
            </a:r>
            <a:r>
              <a:rPr lang="pt-BR" sz="1800" dirty="0" smtClean="0"/>
              <a:t>Público</a:t>
            </a:r>
          </a:p>
          <a:p>
            <a:pPr lvl="2" algn="just">
              <a:lnSpc>
                <a:spcPct val="150000"/>
              </a:lnSpc>
            </a:pPr>
            <a:r>
              <a:rPr lang="pt-BR" sz="1800" dirty="0" smtClean="0"/>
              <a:t>Informação,  promoção e prevenção de saúde para a comunidade relativos aos sérvios oferecidos na UBS, por meio de conversas individuais na consulta, palestras organizadas nos grupos vulneráveis sobre atividade física, alimentação saudável;</a:t>
            </a:r>
            <a:endParaRPr lang="en-US" sz="1800" dirty="0"/>
          </a:p>
          <a:p>
            <a:pPr lvl="2" algn="just">
              <a:lnSpc>
                <a:spcPct val="150000"/>
              </a:lnSpc>
            </a:pPr>
            <a:r>
              <a:rPr lang="pt-BR" sz="1800" dirty="0"/>
              <a:t>Eixo: Qualificação da prática </a:t>
            </a:r>
            <a:r>
              <a:rPr lang="pt-BR" sz="1800" dirty="0"/>
              <a:t>clínica</a:t>
            </a:r>
          </a:p>
          <a:p>
            <a:pPr lvl="1" algn="just">
              <a:lnSpc>
                <a:spcPct val="150000"/>
              </a:lnSpc>
            </a:pPr>
            <a:r>
              <a:rPr lang="pt-BR" sz="1800" dirty="0"/>
              <a:t>Capacitar a equipe para </a:t>
            </a:r>
            <a:r>
              <a:rPr lang="pt-BR" sz="1800" dirty="0" smtClean="0"/>
              <a:t>fazer as orientações aos  usuários </a:t>
            </a:r>
            <a:r>
              <a:rPr lang="pt-BR" sz="1800" dirty="0"/>
              <a:t>com DM e HAS</a:t>
            </a:r>
            <a:r>
              <a:rPr lang="pt-BR" sz="1800" dirty="0" smtClean="0"/>
              <a:t>.</a:t>
            </a:r>
            <a:r>
              <a:rPr lang="pt-BR" sz="1800" dirty="0"/>
              <a:t> Qualificação da atenção e assistência (PA, exames).</a:t>
            </a:r>
          </a:p>
          <a:p>
            <a:pPr lvl="1"/>
            <a:endParaRPr lang="es-CO" dirty="0"/>
          </a:p>
          <a:p>
            <a:pPr lvl="1"/>
            <a:endParaRPr lang="en-US" dirty="0"/>
          </a:p>
          <a:p>
            <a:pPr lvl="1"/>
            <a:endParaRPr lang="pt-BR" dirty="0" smtClean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3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2921</TotalTime>
  <Words>835</Words>
  <Application>Microsoft Office PowerPoint</Application>
  <PresentationFormat>Apresentação na tela (4:3)</PresentationFormat>
  <Paragraphs>145</Paragraphs>
  <Slides>20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Verdana</vt:lpstr>
      <vt:lpstr>Wingdings 3</vt:lpstr>
      <vt:lpstr>Integral</vt:lpstr>
      <vt:lpstr> Melhoria da Atenção aos Usuários com Hipertensão Arterial Sistêmica e/ou Diabetes mellitus da ESF Queimadas, João Câmara / RN </vt:lpstr>
      <vt:lpstr>Introdução</vt:lpstr>
      <vt:lpstr>Apresentação do PowerPoint</vt:lpstr>
      <vt:lpstr>Apresentação do PowerPoint</vt:lpstr>
      <vt:lpstr>Situação da atenção à saúde de USUÁRIOS com DM e/OU HAS ANTES DA INTERVENÇÃO</vt:lpstr>
      <vt:lpstr>Objetivo Geral</vt:lpstr>
      <vt:lpstr>Objetivos Específicos</vt:lpstr>
      <vt:lpstr>Apresentação do PowerPoint</vt:lpstr>
      <vt:lpstr>Detalhamento das Ações</vt:lpstr>
      <vt:lpstr>Apresentação do PowerPoint</vt:lpstr>
      <vt:lpstr>Objetivo 2 – Melhorar a Qualidade do Atendimento </vt:lpstr>
      <vt:lpstr>Apresentação do PowerPoint</vt:lpstr>
      <vt:lpstr>Apresentação do PowerPoint</vt:lpstr>
      <vt:lpstr>Objetivo 4 – Melhorar o registro das informações  </vt:lpstr>
      <vt:lpstr>Apresentação do PowerPoint</vt:lpstr>
      <vt:lpstr>Apresentação do PowerPoint</vt:lpstr>
      <vt:lpstr>Apresentação do PowerPoint</vt:lpstr>
      <vt:lpstr>DISCUSSÃO</vt:lpstr>
      <vt:lpstr>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aos adultos portadores de Hipertensão Arterial Sistêmica e/ou Diabetes Mellitus na Unidade de Saúde de Nova Natal 2, Natal, Rio Grande do Norte</dc:title>
  <dc:creator>Daniel Gementi</dc:creator>
  <cp:lastModifiedBy>fabiana vargas ferreira</cp:lastModifiedBy>
  <cp:revision>387</cp:revision>
  <dcterms:created xsi:type="dcterms:W3CDTF">2012-09-11T02:40:43Z</dcterms:created>
  <dcterms:modified xsi:type="dcterms:W3CDTF">2016-04-02T19:36:37Z</dcterms:modified>
</cp:coreProperties>
</file>